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sldIdLst>
    <p:sldId id="256" r:id="rId2"/>
    <p:sldId id="276" r:id="rId3"/>
    <p:sldId id="257" r:id="rId4"/>
    <p:sldId id="258" r:id="rId5"/>
    <p:sldId id="259" r:id="rId6"/>
    <p:sldId id="260" r:id="rId7"/>
    <p:sldId id="261" r:id="rId8"/>
    <p:sldId id="262" r:id="rId9"/>
    <p:sldId id="263" r:id="rId10"/>
    <p:sldId id="264" r:id="rId11"/>
    <p:sldId id="265" r:id="rId12"/>
    <p:sldId id="267" r:id="rId13"/>
    <p:sldId id="268" r:id="rId14"/>
    <p:sldId id="314" r:id="rId15"/>
    <p:sldId id="269" r:id="rId16"/>
    <p:sldId id="315" r:id="rId17"/>
    <p:sldId id="270" r:id="rId18"/>
    <p:sldId id="271" r:id="rId19"/>
    <p:sldId id="272" r:id="rId20"/>
    <p:sldId id="354" r:id="rId21"/>
    <p:sldId id="352" r:id="rId22"/>
    <p:sldId id="273" r:id="rId23"/>
    <p:sldId id="355" r:id="rId24"/>
    <p:sldId id="356" r:id="rId25"/>
    <p:sldId id="274" r:id="rId26"/>
    <p:sldId id="275" r:id="rId27"/>
    <p:sldId id="277" r:id="rId28"/>
    <p:sldId id="280" r:id="rId29"/>
    <p:sldId id="281" r:id="rId30"/>
    <p:sldId id="282" r:id="rId31"/>
    <p:sldId id="297" r:id="rId32"/>
    <p:sldId id="298" r:id="rId33"/>
    <p:sldId id="299" r:id="rId34"/>
    <p:sldId id="316" r:id="rId35"/>
    <p:sldId id="317" r:id="rId36"/>
    <p:sldId id="300" r:id="rId37"/>
    <p:sldId id="366" r:id="rId38"/>
    <p:sldId id="302" r:id="rId39"/>
    <p:sldId id="318" r:id="rId40"/>
    <p:sldId id="305" r:id="rId41"/>
    <p:sldId id="307" r:id="rId42"/>
    <p:sldId id="357" r:id="rId43"/>
    <p:sldId id="329" r:id="rId44"/>
    <p:sldId id="358" r:id="rId45"/>
    <p:sldId id="359" r:id="rId46"/>
    <p:sldId id="364" r:id="rId47"/>
    <p:sldId id="365" r:id="rId48"/>
    <p:sldId id="362"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66CCFF"/>
    <a:srgbClr val="99FFCC"/>
    <a:srgbClr val="9999FF"/>
    <a:srgbClr val="FF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523" autoAdjust="0"/>
    <p:restoredTop sz="97133" autoAdjust="0"/>
  </p:normalViewPr>
  <p:slideViewPr>
    <p:cSldViewPr>
      <p:cViewPr>
        <p:scale>
          <a:sx n="85" d="100"/>
          <a:sy n="85" d="100"/>
        </p:scale>
        <p:origin x="-1314"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300979-8D46-41F3-9E66-912820A191E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B35731-2188-4C57-8769-69A02C59C89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BD033D-8BBB-490E-91B5-90AF9465BBF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6C9AFE-D475-4876-A225-4C2378E689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66BC39-8E18-4C37-97F9-30D1D2A3C6B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D9B0DA-E085-4A7D-9844-AD0C5F04D3C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846253-3753-42AB-8294-3EFE1DBC667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94F347-5791-4899-AACC-9ACF92E8F6A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38D535-7C47-45CE-9261-D535E9DD95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35C0CA-ED7F-4AF0-9CBD-E1C5350A455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0553EF-F165-4308-9630-FDD4DD8C81E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831D7-92FC-4D64-B883-0CE1E81E266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6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6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DE69692A-39CE-4FAB-8A52-ADEC70046D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endParaRPr lang="en-US" smtClean="0"/>
          </a:p>
        </p:txBody>
      </p:sp>
      <p:sp>
        <p:nvSpPr>
          <p:cNvPr id="2051" name="Rectangle 3"/>
          <p:cNvSpPr>
            <a:spLocks noGrp="1" noChangeArrowheads="1"/>
          </p:cNvSpPr>
          <p:nvPr>
            <p:ph type="subTitle" idx="1"/>
          </p:nvPr>
        </p:nvSpPr>
        <p:spPr/>
        <p:txBody>
          <a:bodyPr/>
          <a:lstStyle/>
          <a:p>
            <a:pPr eaLnBrk="1" hangingPunct="1"/>
            <a:endParaRPr lang="en-US" smtClean="0"/>
          </a:p>
        </p:txBody>
      </p:sp>
      <p:pic>
        <p:nvPicPr>
          <p:cNvPr id="2052" name="Picture 5" descr="VTE present landscape"/>
          <p:cNvPicPr>
            <a:picLocks noChangeAspect="1" noChangeArrowheads="1"/>
          </p:cNvPicPr>
          <p:nvPr/>
        </p:nvPicPr>
        <p:blipFill>
          <a:blip r:embed="rId2"/>
          <a:srcRect/>
          <a:stretch>
            <a:fillRect/>
          </a:stretch>
        </p:blipFill>
        <p:spPr bwMode="auto">
          <a:xfrm>
            <a:off x="0" y="-3175"/>
            <a:ext cx="9144000" cy="6862763"/>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0" y="228600"/>
            <a:ext cx="9144000" cy="411163"/>
          </a:xfrm>
          <a:solidFill>
            <a:srgbClr val="FFCC00"/>
          </a:solidFill>
        </p:spPr>
        <p:txBody>
          <a:bodyPr/>
          <a:lstStyle/>
          <a:p>
            <a:pPr eaLnBrk="1" hangingPunct="1"/>
            <a:r>
              <a:rPr lang="en-US" sz="2400" smtClean="0">
                <a:solidFill>
                  <a:schemeClr val="accent2"/>
                </a:solidFill>
              </a:rPr>
              <a:t> </a:t>
            </a:r>
            <a:r>
              <a:rPr lang="en-US" sz="2400" b="1" smtClean="0">
                <a:solidFill>
                  <a:schemeClr val="accent2"/>
                </a:solidFill>
              </a:rPr>
              <a:t>ORGANIZATION CHART</a:t>
            </a:r>
          </a:p>
        </p:txBody>
      </p:sp>
      <p:sp>
        <p:nvSpPr>
          <p:cNvPr id="11267" name="Rectangle 6"/>
          <p:cNvSpPr>
            <a:spLocks noChangeArrowheads="1"/>
          </p:cNvSpPr>
          <p:nvPr/>
        </p:nvSpPr>
        <p:spPr bwMode="auto">
          <a:xfrm>
            <a:off x="0" y="685800"/>
            <a:ext cx="9144000" cy="6172200"/>
          </a:xfrm>
          <a:prstGeom prst="rect">
            <a:avLst/>
          </a:prstGeom>
          <a:gradFill rotWithShape="1">
            <a:gsLst>
              <a:gs pos="0">
                <a:srgbClr val="3366FF"/>
              </a:gs>
              <a:gs pos="100000">
                <a:srgbClr val="182F76"/>
              </a:gs>
            </a:gsLst>
            <a:lin ang="5400000" scaled="1"/>
          </a:gradFill>
          <a:ln w="9525">
            <a:noFill/>
            <a:miter lim="800000"/>
            <a:headEnd/>
            <a:tailEnd/>
          </a:ln>
        </p:spPr>
        <p:txBody>
          <a:bodyPr wrap="none" anchor="ctr"/>
          <a:lstStyle/>
          <a:p>
            <a:pPr algn="ctr"/>
            <a:endParaRPr lang="en-US"/>
          </a:p>
        </p:txBody>
      </p:sp>
      <p:pic>
        <p:nvPicPr>
          <p:cNvPr id="11268" name="Picture 8" descr="VTE present"/>
          <p:cNvPicPr>
            <a:picLocks noChangeAspect="1" noChangeArrowheads="1"/>
          </p:cNvPicPr>
          <p:nvPr/>
        </p:nvPicPr>
        <p:blipFill>
          <a:blip r:embed="rId2"/>
          <a:srcRect/>
          <a:stretch>
            <a:fillRect/>
          </a:stretch>
        </p:blipFill>
        <p:spPr bwMode="auto">
          <a:xfrm>
            <a:off x="304800" y="1295400"/>
            <a:ext cx="8610600" cy="50323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6"/>
          <p:cNvSpPr>
            <a:spLocks noChangeArrowheads="1"/>
          </p:cNvSpPr>
          <p:nvPr/>
        </p:nvSpPr>
        <p:spPr bwMode="auto">
          <a:xfrm>
            <a:off x="2590800" y="0"/>
            <a:ext cx="6553200" cy="228600"/>
          </a:xfrm>
          <a:prstGeom prst="rect">
            <a:avLst/>
          </a:prstGeom>
          <a:solidFill>
            <a:srgbClr val="3366FF"/>
          </a:solidFill>
          <a:ln w="9525">
            <a:noFill/>
            <a:miter lim="800000"/>
            <a:headEnd/>
            <a:tailEnd/>
          </a:ln>
        </p:spPr>
        <p:txBody>
          <a:bodyPr wrap="none" anchor="ctr"/>
          <a:lstStyle/>
          <a:p>
            <a:endParaRPr lang="en-US"/>
          </a:p>
        </p:txBody>
      </p:sp>
      <p:sp>
        <p:nvSpPr>
          <p:cNvPr id="12291" name="Rectangle 13"/>
          <p:cNvSpPr>
            <a:spLocks noChangeArrowheads="1"/>
          </p:cNvSpPr>
          <p:nvPr/>
        </p:nvSpPr>
        <p:spPr bwMode="auto">
          <a:xfrm>
            <a:off x="2514600" y="228600"/>
            <a:ext cx="6477000" cy="533400"/>
          </a:xfrm>
          <a:prstGeom prst="rect">
            <a:avLst/>
          </a:prstGeom>
          <a:gradFill rotWithShape="1">
            <a:gsLst>
              <a:gs pos="0">
                <a:schemeClr val="bg2"/>
              </a:gs>
              <a:gs pos="100000">
                <a:schemeClr val="bg1"/>
              </a:gs>
            </a:gsLst>
            <a:lin ang="0" scaled="1"/>
          </a:gradFill>
          <a:ln w="9525">
            <a:noFill/>
            <a:miter lim="800000"/>
            <a:headEnd/>
            <a:tailEnd/>
          </a:ln>
        </p:spPr>
        <p:txBody>
          <a:bodyPr wrap="none" anchor="ctr"/>
          <a:lstStyle/>
          <a:p>
            <a:pPr algn="ctr"/>
            <a:endParaRPr lang="en-US"/>
          </a:p>
        </p:txBody>
      </p:sp>
      <p:sp>
        <p:nvSpPr>
          <p:cNvPr id="12292" name="AutoShape 14"/>
          <p:cNvSpPr>
            <a:spLocks noChangeArrowheads="1"/>
          </p:cNvSpPr>
          <p:nvPr/>
        </p:nvSpPr>
        <p:spPr bwMode="auto">
          <a:xfrm>
            <a:off x="2590800" y="334963"/>
            <a:ext cx="457200" cy="304800"/>
          </a:xfrm>
          <a:prstGeom prst="rightArrow">
            <a:avLst>
              <a:gd name="adj1" fmla="val 50000"/>
              <a:gd name="adj2" fmla="val 37500"/>
            </a:avLst>
          </a:prstGeom>
          <a:solidFill>
            <a:srgbClr val="FFCC00"/>
          </a:solidFill>
          <a:ln w="9525">
            <a:noFill/>
            <a:miter lim="800000"/>
            <a:headEnd/>
            <a:tailEnd/>
          </a:ln>
        </p:spPr>
        <p:txBody>
          <a:bodyPr wrap="none" anchor="ctr"/>
          <a:lstStyle/>
          <a:p>
            <a:endParaRPr lang="en-US"/>
          </a:p>
        </p:txBody>
      </p:sp>
      <p:pic>
        <p:nvPicPr>
          <p:cNvPr id="12293" name="Picture 12" descr="BOTTOM"/>
          <p:cNvPicPr>
            <a:picLocks noChangeAspect="1" noChangeArrowheads="1"/>
          </p:cNvPicPr>
          <p:nvPr/>
        </p:nvPicPr>
        <p:blipFill>
          <a:blip r:embed="rId2"/>
          <a:srcRect/>
          <a:stretch>
            <a:fillRect/>
          </a:stretch>
        </p:blipFill>
        <p:spPr bwMode="auto">
          <a:xfrm>
            <a:off x="2590800" y="3740150"/>
            <a:ext cx="6553200" cy="3117850"/>
          </a:xfrm>
          <a:prstGeom prst="rect">
            <a:avLst/>
          </a:prstGeom>
          <a:noFill/>
          <a:ln w="9525">
            <a:noFill/>
            <a:miter lim="800000"/>
            <a:headEnd/>
            <a:tailEnd/>
          </a:ln>
        </p:spPr>
      </p:pic>
      <p:sp>
        <p:nvSpPr>
          <p:cNvPr id="12294" name="Rectangle 4"/>
          <p:cNvSpPr>
            <a:spLocks noGrp="1" noChangeArrowheads="1"/>
          </p:cNvSpPr>
          <p:nvPr>
            <p:ph type="title"/>
          </p:nvPr>
        </p:nvSpPr>
        <p:spPr>
          <a:xfrm>
            <a:off x="3200400" y="274638"/>
            <a:ext cx="5486400" cy="411162"/>
          </a:xfrm>
        </p:spPr>
        <p:txBody>
          <a:bodyPr/>
          <a:lstStyle/>
          <a:p>
            <a:pPr algn="l" eaLnBrk="1" hangingPunct="1"/>
            <a:r>
              <a:rPr lang="en-US" sz="1600" b="1" smtClean="0">
                <a:solidFill>
                  <a:srgbClr val="FFCC00"/>
                </a:solidFill>
              </a:rPr>
              <a:t>COMPLETED PROJECT</a:t>
            </a:r>
          </a:p>
        </p:txBody>
      </p:sp>
      <p:sp>
        <p:nvSpPr>
          <p:cNvPr id="12295" name="Text Box 6"/>
          <p:cNvSpPr txBox="1">
            <a:spLocks noChangeArrowheads="1"/>
          </p:cNvSpPr>
          <p:nvPr/>
        </p:nvSpPr>
        <p:spPr bwMode="auto">
          <a:xfrm>
            <a:off x="3200400" y="1143000"/>
            <a:ext cx="5029200" cy="4092575"/>
          </a:xfrm>
          <a:prstGeom prst="rect">
            <a:avLst/>
          </a:prstGeom>
          <a:noFill/>
          <a:ln w="9525">
            <a:noFill/>
            <a:miter lim="800000"/>
            <a:headEnd/>
            <a:tailEnd/>
          </a:ln>
        </p:spPr>
        <p:txBody>
          <a:bodyPr>
            <a:spAutoFit/>
          </a:bodyPr>
          <a:lstStyle/>
          <a:p>
            <a:pPr>
              <a:spcBef>
                <a:spcPct val="45000"/>
              </a:spcBef>
            </a:pPr>
            <a:r>
              <a:rPr lang="en-US" sz="2000" b="1"/>
              <a:t>2005</a:t>
            </a:r>
          </a:p>
          <a:p>
            <a:pPr>
              <a:spcBef>
                <a:spcPct val="45000"/>
              </a:spcBef>
            </a:pPr>
            <a:r>
              <a:rPr lang="en-US" sz="1400" b="1"/>
              <a:t>UNITED NATION INTERNATIONAL SCHOOL OF HANOI </a:t>
            </a:r>
          </a:p>
          <a:p>
            <a:pPr>
              <a:spcBef>
                <a:spcPct val="45000"/>
              </a:spcBef>
              <a:buFontTx/>
              <a:buChar char="•"/>
            </a:pPr>
            <a:r>
              <a:rPr lang="en-US" sz="1400"/>
              <a:t> Renovation Mechanical and Electrical work </a:t>
            </a:r>
          </a:p>
          <a:p>
            <a:pPr>
              <a:spcBef>
                <a:spcPct val="45000"/>
              </a:spcBef>
              <a:buFontTx/>
              <a:buChar char="•"/>
            </a:pPr>
            <a:r>
              <a:rPr lang="en-US" sz="1400"/>
              <a:t> Project amount : 905.000.000,00 VND </a:t>
            </a:r>
          </a:p>
          <a:p>
            <a:pPr>
              <a:spcBef>
                <a:spcPct val="45000"/>
              </a:spcBef>
            </a:pPr>
            <a:r>
              <a:rPr lang="en-US" sz="1400" b="1"/>
              <a:t>STANDLEY VIETNAM FACTORY </a:t>
            </a:r>
          </a:p>
          <a:p>
            <a:pPr>
              <a:spcBef>
                <a:spcPct val="45000"/>
              </a:spcBef>
              <a:buFontTx/>
              <a:buChar char="•"/>
            </a:pPr>
            <a:r>
              <a:rPr lang="en-US" sz="1400"/>
              <a:t> Mechanical and Electrical work </a:t>
            </a:r>
          </a:p>
          <a:p>
            <a:pPr>
              <a:spcBef>
                <a:spcPct val="45000"/>
              </a:spcBef>
              <a:buFontTx/>
              <a:buChar char="•"/>
            </a:pPr>
            <a:r>
              <a:rPr lang="en-US" sz="1400"/>
              <a:t> Project amount : 620.000.000,00 VND</a:t>
            </a:r>
          </a:p>
          <a:p>
            <a:pPr>
              <a:spcBef>
                <a:spcPct val="45000"/>
              </a:spcBef>
            </a:pPr>
            <a:r>
              <a:rPr lang="en-US" sz="1400" b="1"/>
              <a:t>SOFITEL PLAZA HANOI HOTEL</a:t>
            </a:r>
          </a:p>
          <a:p>
            <a:pPr>
              <a:spcBef>
                <a:spcPct val="45000"/>
              </a:spcBef>
              <a:buFontTx/>
              <a:buChar char="•"/>
            </a:pPr>
            <a:r>
              <a:rPr lang="en-US" sz="1400"/>
              <a:t> Renovation mechanical and Electrical work </a:t>
            </a:r>
          </a:p>
          <a:p>
            <a:pPr>
              <a:spcBef>
                <a:spcPct val="45000"/>
              </a:spcBef>
              <a:buFontTx/>
              <a:buChar char="•"/>
            </a:pPr>
            <a:r>
              <a:rPr lang="en-US" sz="1400"/>
              <a:t> Project Amount:  17,750. USD </a:t>
            </a:r>
          </a:p>
          <a:p>
            <a:pPr>
              <a:spcBef>
                <a:spcPct val="45000"/>
              </a:spcBef>
            </a:pPr>
            <a:r>
              <a:rPr lang="en-US" sz="1400" b="1"/>
              <a:t>INDOVINA BANK OFFICE BUILDING</a:t>
            </a:r>
          </a:p>
          <a:p>
            <a:pPr>
              <a:spcBef>
                <a:spcPct val="45000"/>
              </a:spcBef>
              <a:buFontTx/>
              <a:buChar char="•"/>
            </a:pPr>
            <a:r>
              <a:rPr lang="en-US" sz="1400"/>
              <a:t> Installation of Mechanical and Electrical work </a:t>
            </a:r>
          </a:p>
          <a:p>
            <a:pPr>
              <a:spcBef>
                <a:spcPct val="45000"/>
              </a:spcBef>
              <a:buFontTx/>
              <a:buChar char="•"/>
            </a:pPr>
            <a:r>
              <a:rPr lang="en-US" sz="1400"/>
              <a:t> Project amount : 200.000.000,00 VND</a:t>
            </a:r>
          </a:p>
        </p:txBody>
      </p:sp>
      <p:pic>
        <p:nvPicPr>
          <p:cNvPr id="12296" name="Picture 11" descr="sofitel"/>
          <p:cNvPicPr>
            <a:picLocks noChangeAspect="1" noChangeArrowheads="1"/>
          </p:cNvPicPr>
          <p:nvPr/>
        </p:nvPicPr>
        <p:blipFill>
          <a:blip r:embed="rId3"/>
          <a:srcRect/>
          <a:stretch>
            <a:fillRect/>
          </a:stretch>
        </p:blipFill>
        <p:spPr bwMode="auto">
          <a:xfrm>
            <a:off x="0" y="0"/>
            <a:ext cx="2628900" cy="3505200"/>
          </a:xfrm>
          <a:prstGeom prst="rect">
            <a:avLst/>
          </a:prstGeom>
          <a:noFill/>
          <a:ln w="9525">
            <a:noFill/>
            <a:miter lim="800000"/>
            <a:headEnd/>
            <a:tailEnd/>
          </a:ln>
        </p:spPr>
      </p:pic>
      <p:pic>
        <p:nvPicPr>
          <p:cNvPr id="12297" name="Picture 10" descr="indovinabank"/>
          <p:cNvPicPr>
            <a:picLocks noChangeAspect="1" noChangeArrowheads="1"/>
          </p:cNvPicPr>
          <p:nvPr/>
        </p:nvPicPr>
        <p:blipFill>
          <a:blip r:embed="rId4"/>
          <a:srcRect/>
          <a:stretch>
            <a:fillRect/>
          </a:stretch>
        </p:blipFill>
        <p:spPr bwMode="auto">
          <a:xfrm>
            <a:off x="0" y="3352800"/>
            <a:ext cx="26289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sp>
        <p:nvSpPr>
          <p:cNvPr id="13315" name="Rectangle 11"/>
          <p:cNvSpPr>
            <a:spLocks noChangeArrowheads="1"/>
          </p:cNvSpPr>
          <p:nvPr/>
        </p:nvSpPr>
        <p:spPr bwMode="auto">
          <a:xfrm>
            <a:off x="0" y="228600"/>
            <a:ext cx="8991600" cy="533400"/>
          </a:xfrm>
          <a:prstGeom prst="rect">
            <a:avLst/>
          </a:prstGeom>
          <a:gradFill rotWithShape="1">
            <a:gsLst>
              <a:gs pos="0">
                <a:schemeClr val="bg2"/>
              </a:gs>
              <a:gs pos="100000">
                <a:schemeClr val="bg1"/>
              </a:gs>
            </a:gsLst>
            <a:lin ang="0" scaled="1"/>
          </a:gradFill>
          <a:ln w="9525">
            <a:noFill/>
            <a:miter lim="800000"/>
            <a:headEnd/>
            <a:tailEnd/>
          </a:ln>
        </p:spPr>
        <p:txBody>
          <a:bodyPr wrap="none" anchor="ctr"/>
          <a:lstStyle/>
          <a:p>
            <a:pPr algn="ctr"/>
            <a:endParaRPr lang="en-US"/>
          </a:p>
        </p:txBody>
      </p:sp>
      <p:sp>
        <p:nvSpPr>
          <p:cNvPr id="13316" name="AutoShape 12"/>
          <p:cNvSpPr>
            <a:spLocks noChangeArrowheads="1"/>
          </p:cNvSpPr>
          <p:nvPr/>
        </p:nvSpPr>
        <p:spPr bwMode="auto">
          <a:xfrm>
            <a:off x="0" y="334963"/>
            <a:ext cx="457200" cy="304800"/>
          </a:xfrm>
          <a:prstGeom prst="rightArrow">
            <a:avLst>
              <a:gd name="adj1" fmla="val 50000"/>
              <a:gd name="adj2" fmla="val 37500"/>
            </a:avLst>
          </a:prstGeom>
          <a:solidFill>
            <a:srgbClr val="FFCC00"/>
          </a:solidFill>
          <a:ln w="9525">
            <a:noFill/>
            <a:miter lim="800000"/>
            <a:headEnd/>
            <a:tailEnd/>
          </a:ln>
        </p:spPr>
        <p:txBody>
          <a:bodyPr wrap="none" anchor="ctr"/>
          <a:lstStyle/>
          <a:p>
            <a:endParaRPr lang="en-US"/>
          </a:p>
        </p:txBody>
      </p:sp>
      <p:sp>
        <p:nvSpPr>
          <p:cNvPr id="13317" name="Rectangle 3"/>
          <p:cNvSpPr>
            <a:spLocks noGrp="1" noChangeArrowheads="1"/>
          </p:cNvSpPr>
          <p:nvPr>
            <p:ph type="title"/>
          </p:nvPr>
        </p:nvSpPr>
        <p:spPr>
          <a:xfrm>
            <a:off x="609600" y="304800"/>
            <a:ext cx="5486400" cy="411163"/>
          </a:xfrm>
        </p:spPr>
        <p:txBody>
          <a:bodyPr/>
          <a:lstStyle/>
          <a:p>
            <a:pPr algn="l" eaLnBrk="1" hangingPunct="1"/>
            <a:r>
              <a:rPr lang="en-US" sz="1600" b="1" smtClean="0">
                <a:solidFill>
                  <a:srgbClr val="FFCC00"/>
                </a:solidFill>
              </a:rPr>
              <a:t>COMPLETED PROJECT</a:t>
            </a:r>
          </a:p>
        </p:txBody>
      </p:sp>
      <p:sp>
        <p:nvSpPr>
          <p:cNvPr id="13318" name="Text Box 4"/>
          <p:cNvSpPr txBox="1">
            <a:spLocks noChangeArrowheads="1"/>
          </p:cNvSpPr>
          <p:nvPr/>
        </p:nvSpPr>
        <p:spPr bwMode="auto">
          <a:xfrm>
            <a:off x="3733800" y="1066800"/>
            <a:ext cx="5410200" cy="5016500"/>
          </a:xfrm>
          <a:prstGeom prst="rect">
            <a:avLst/>
          </a:prstGeom>
          <a:noFill/>
          <a:ln w="9525">
            <a:noFill/>
            <a:miter lim="800000"/>
            <a:headEnd/>
            <a:tailEnd/>
          </a:ln>
        </p:spPr>
        <p:txBody>
          <a:bodyPr>
            <a:spAutoFit/>
          </a:bodyPr>
          <a:lstStyle/>
          <a:p>
            <a:pPr>
              <a:spcBef>
                <a:spcPct val="45000"/>
              </a:spcBef>
            </a:pPr>
            <a:r>
              <a:rPr lang="en-US" sz="2000" b="1"/>
              <a:t>2006</a:t>
            </a:r>
          </a:p>
          <a:p>
            <a:pPr>
              <a:spcBef>
                <a:spcPct val="45000"/>
              </a:spcBef>
            </a:pPr>
            <a:r>
              <a:rPr lang="en-US" sz="1400" b="1"/>
              <a:t>UNITED NATION INTERNATIONAL SCHOOL OF HANOI </a:t>
            </a:r>
          </a:p>
          <a:p>
            <a:pPr>
              <a:spcBef>
                <a:spcPct val="45000"/>
              </a:spcBef>
              <a:buFontTx/>
              <a:buChar char="•"/>
            </a:pPr>
            <a:r>
              <a:rPr lang="en-US" sz="1400"/>
              <a:t> Maintenance, Renovation Mechanical and Electrical, gas  work </a:t>
            </a:r>
          </a:p>
          <a:p>
            <a:pPr>
              <a:spcBef>
                <a:spcPct val="45000"/>
              </a:spcBef>
              <a:buFontTx/>
              <a:buChar char="•"/>
            </a:pPr>
            <a:r>
              <a:rPr lang="en-US" sz="1400"/>
              <a:t> Project amount :871.000.000,00 VND </a:t>
            </a:r>
          </a:p>
          <a:p>
            <a:pPr>
              <a:spcBef>
                <a:spcPct val="45000"/>
              </a:spcBef>
            </a:pPr>
            <a:r>
              <a:rPr lang="en-US" sz="1400" b="1"/>
              <a:t>SOFITEL METROPOLE HANOI HOTEL</a:t>
            </a:r>
          </a:p>
          <a:p>
            <a:pPr>
              <a:spcBef>
                <a:spcPct val="45000"/>
              </a:spcBef>
              <a:buFontTx/>
              <a:buChar char="•"/>
            </a:pPr>
            <a:r>
              <a:rPr lang="en-US" sz="1400"/>
              <a:t> Renovation of ACMV work</a:t>
            </a:r>
          </a:p>
          <a:p>
            <a:pPr>
              <a:spcBef>
                <a:spcPct val="45000"/>
              </a:spcBef>
              <a:buFontTx/>
              <a:buChar char="•"/>
            </a:pPr>
            <a:r>
              <a:rPr lang="en-US" sz="1400"/>
              <a:t> Project Amount: 136,000. 00 USD</a:t>
            </a:r>
          </a:p>
          <a:p>
            <a:pPr>
              <a:spcBef>
                <a:spcPct val="45000"/>
              </a:spcBef>
            </a:pPr>
            <a:r>
              <a:rPr lang="en-US" sz="1400" b="1"/>
              <a:t>SOFITEL PLAZA HANOI HOTEL</a:t>
            </a:r>
          </a:p>
          <a:p>
            <a:pPr>
              <a:spcBef>
                <a:spcPct val="45000"/>
              </a:spcBef>
              <a:buFontTx/>
              <a:buChar char="•"/>
            </a:pPr>
            <a:r>
              <a:rPr lang="en-US" sz="1400"/>
              <a:t> Renovation of Mechanical and Electrical system </a:t>
            </a:r>
          </a:p>
          <a:p>
            <a:pPr>
              <a:spcBef>
                <a:spcPct val="45000"/>
              </a:spcBef>
              <a:buFontTx/>
              <a:buChar char="•"/>
            </a:pPr>
            <a:r>
              <a:rPr lang="en-US" sz="1400"/>
              <a:t> Project Amount: 480,000.00 USD</a:t>
            </a:r>
          </a:p>
          <a:p>
            <a:pPr>
              <a:spcBef>
                <a:spcPct val="45000"/>
              </a:spcBef>
            </a:pPr>
            <a:r>
              <a:rPr lang="en-US" sz="1400" b="1"/>
              <a:t>WORLD VISION VIETNAM OFFICE</a:t>
            </a:r>
          </a:p>
          <a:p>
            <a:pPr>
              <a:spcBef>
                <a:spcPct val="45000"/>
              </a:spcBef>
              <a:buFontTx/>
              <a:buChar char="•"/>
            </a:pPr>
            <a:r>
              <a:rPr lang="en-US" sz="1400"/>
              <a:t> Supply and install M&amp;E system </a:t>
            </a:r>
          </a:p>
          <a:p>
            <a:pPr>
              <a:spcBef>
                <a:spcPct val="45000"/>
              </a:spcBef>
              <a:buFontTx/>
              <a:buChar char="•"/>
            </a:pPr>
            <a:r>
              <a:rPr lang="en-US" sz="1400"/>
              <a:t> Project Amount: 385.000.000,00 VND</a:t>
            </a:r>
          </a:p>
          <a:p>
            <a:pPr>
              <a:spcBef>
                <a:spcPct val="45000"/>
              </a:spcBef>
            </a:pPr>
            <a:r>
              <a:rPr lang="en-US" sz="1400" b="1"/>
              <a:t>GOSHI FACTORY </a:t>
            </a:r>
          </a:p>
          <a:p>
            <a:pPr>
              <a:spcBef>
                <a:spcPct val="45000"/>
              </a:spcBef>
              <a:buFontTx/>
              <a:buChar char="•"/>
            </a:pPr>
            <a:r>
              <a:rPr lang="en-US" sz="1400"/>
              <a:t> Installation M&amp;E system</a:t>
            </a:r>
          </a:p>
          <a:p>
            <a:pPr>
              <a:spcBef>
                <a:spcPct val="45000"/>
              </a:spcBef>
              <a:buFontTx/>
              <a:buChar char="•"/>
            </a:pPr>
            <a:r>
              <a:rPr lang="en-US" sz="1400"/>
              <a:t> Project Amount: 410.000.000,00 VND </a:t>
            </a:r>
          </a:p>
        </p:txBody>
      </p:sp>
      <p:pic>
        <p:nvPicPr>
          <p:cNvPr id="13319" name="Picture 7" descr="pic 7"/>
          <p:cNvPicPr>
            <a:picLocks noChangeAspect="1" noChangeArrowheads="1"/>
          </p:cNvPicPr>
          <p:nvPr/>
        </p:nvPicPr>
        <p:blipFill>
          <a:blip r:embed="rId3"/>
          <a:srcRect/>
          <a:stretch>
            <a:fillRect/>
          </a:stretch>
        </p:blipFill>
        <p:spPr bwMode="auto">
          <a:xfrm>
            <a:off x="0" y="762000"/>
            <a:ext cx="3249613" cy="6096000"/>
          </a:xfrm>
          <a:prstGeom prst="rect">
            <a:avLst/>
          </a:prstGeom>
          <a:noFill/>
          <a:ln w="9525">
            <a:noFill/>
            <a:miter lim="800000"/>
            <a:headEnd/>
            <a:tailEnd/>
          </a:ln>
        </p:spPr>
      </p:pic>
      <p:pic>
        <p:nvPicPr>
          <p:cNvPr id="13320" name="Picture 14" descr="logo"/>
          <p:cNvPicPr>
            <a:picLocks noChangeAspect="1" noChangeArrowheads="1"/>
          </p:cNvPicPr>
          <p:nvPr/>
        </p:nvPicPr>
        <p:blipFill>
          <a:blip r:embed="rId4"/>
          <a:srcRect/>
          <a:stretch>
            <a:fillRect/>
          </a:stretch>
        </p:blipFill>
        <p:spPr bwMode="auto">
          <a:xfrm>
            <a:off x="7772400" y="5562600"/>
            <a:ext cx="668338" cy="685800"/>
          </a:xfrm>
          <a:prstGeom prst="rect">
            <a:avLst/>
          </a:prstGeom>
          <a:noFill/>
          <a:ln w="9525">
            <a:noFill/>
            <a:miter lim="800000"/>
            <a:headEnd/>
            <a:tailEnd/>
          </a:ln>
        </p:spPr>
      </p:pic>
      <p:sp>
        <p:nvSpPr>
          <p:cNvPr id="13321" name="Rectangle 15"/>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1"/>
          <p:cNvSpPr>
            <a:spLocks noChangeArrowheads="1"/>
          </p:cNvSpPr>
          <p:nvPr/>
        </p:nvSpPr>
        <p:spPr bwMode="auto">
          <a:xfrm>
            <a:off x="2590800" y="0"/>
            <a:ext cx="6553200" cy="228600"/>
          </a:xfrm>
          <a:prstGeom prst="rect">
            <a:avLst/>
          </a:prstGeom>
          <a:solidFill>
            <a:srgbClr val="3366FF"/>
          </a:solidFill>
          <a:ln w="9525">
            <a:noFill/>
            <a:miter lim="800000"/>
            <a:headEnd/>
            <a:tailEnd/>
          </a:ln>
        </p:spPr>
        <p:txBody>
          <a:bodyPr wrap="none" anchor="ctr"/>
          <a:lstStyle/>
          <a:p>
            <a:endParaRPr lang="en-US"/>
          </a:p>
        </p:txBody>
      </p:sp>
      <p:sp>
        <p:nvSpPr>
          <p:cNvPr id="14339" name="Rectangle 9"/>
          <p:cNvSpPr>
            <a:spLocks noChangeArrowheads="1"/>
          </p:cNvSpPr>
          <p:nvPr/>
        </p:nvSpPr>
        <p:spPr bwMode="auto">
          <a:xfrm>
            <a:off x="2514600" y="228600"/>
            <a:ext cx="6477000" cy="533400"/>
          </a:xfrm>
          <a:prstGeom prst="rect">
            <a:avLst/>
          </a:prstGeom>
          <a:gradFill rotWithShape="1">
            <a:gsLst>
              <a:gs pos="0">
                <a:schemeClr val="bg2"/>
              </a:gs>
              <a:gs pos="100000">
                <a:schemeClr val="bg1"/>
              </a:gs>
            </a:gsLst>
            <a:lin ang="0" scaled="1"/>
          </a:gradFill>
          <a:ln w="9525">
            <a:noFill/>
            <a:miter lim="800000"/>
            <a:headEnd/>
            <a:tailEnd/>
          </a:ln>
        </p:spPr>
        <p:txBody>
          <a:bodyPr wrap="none" anchor="ctr"/>
          <a:lstStyle/>
          <a:p>
            <a:pPr algn="ctr"/>
            <a:endParaRPr lang="en-US"/>
          </a:p>
        </p:txBody>
      </p:sp>
      <p:sp>
        <p:nvSpPr>
          <p:cNvPr id="14340" name="AutoShape 10"/>
          <p:cNvSpPr>
            <a:spLocks noChangeArrowheads="1"/>
          </p:cNvSpPr>
          <p:nvPr/>
        </p:nvSpPr>
        <p:spPr bwMode="auto">
          <a:xfrm>
            <a:off x="2590800" y="334963"/>
            <a:ext cx="457200" cy="304800"/>
          </a:xfrm>
          <a:prstGeom prst="rightArrow">
            <a:avLst>
              <a:gd name="adj1" fmla="val 50000"/>
              <a:gd name="adj2" fmla="val 37500"/>
            </a:avLst>
          </a:prstGeom>
          <a:solidFill>
            <a:srgbClr val="FFCC00"/>
          </a:solidFill>
          <a:ln w="9525">
            <a:noFill/>
            <a:miter lim="800000"/>
            <a:headEnd/>
            <a:tailEnd/>
          </a:ln>
        </p:spPr>
        <p:txBody>
          <a:bodyPr wrap="none" anchor="ctr"/>
          <a:lstStyle/>
          <a:p>
            <a:endParaRPr lang="en-US"/>
          </a:p>
        </p:txBody>
      </p:sp>
      <p:pic>
        <p:nvPicPr>
          <p:cNvPr id="14341" name="Picture 8" descr="BOTTOM"/>
          <p:cNvPicPr>
            <a:picLocks noChangeAspect="1" noChangeArrowheads="1"/>
          </p:cNvPicPr>
          <p:nvPr/>
        </p:nvPicPr>
        <p:blipFill>
          <a:blip r:embed="rId2"/>
          <a:srcRect/>
          <a:stretch>
            <a:fillRect/>
          </a:stretch>
        </p:blipFill>
        <p:spPr bwMode="auto">
          <a:xfrm>
            <a:off x="2590800" y="3740150"/>
            <a:ext cx="6553200" cy="3117850"/>
          </a:xfrm>
          <a:prstGeom prst="rect">
            <a:avLst/>
          </a:prstGeom>
          <a:noFill/>
          <a:ln w="9525">
            <a:noFill/>
            <a:miter lim="800000"/>
            <a:headEnd/>
            <a:tailEnd/>
          </a:ln>
        </p:spPr>
      </p:pic>
      <p:sp>
        <p:nvSpPr>
          <p:cNvPr id="14342" name="Rectangle 3"/>
          <p:cNvSpPr>
            <a:spLocks noGrp="1" noChangeArrowheads="1"/>
          </p:cNvSpPr>
          <p:nvPr>
            <p:ph type="title"/>
          </p:nvPr>
        </p:nvSpPr>
        <p:spPr>
          <a:xfrm>
            <a:off x="3200400" y="274638"/>
            <a:ext cx="5486400" cy="411162"/>
          </a:xfrm>
        </p:spPr>
        <p:txBody>
          <a:bodyPr/>
          <a:lstStyle/>
          <a:p>
            <a:pPr algn="l" eaLnBrk="1" hangingPunct="1"/>
            <a:r>
              <a:rPr lang="en-US" sz="1600" b="1" smtClean="0">
                <a:solidFill>
                  <a:srgbClr val="FFCC00"/>
                </a:solidFill>
              </a:rPr>
              <a:t>COMPLETED PROJECT</a:t>
            </a:r>
          </a:p>
        </p:txBody>
      </p:sp>
      <p:sp>
        <p:nvSpPr>
          <p:cNvPr id="14343" name="Text Box 4"/>
          <p:cNvSpPr txBox="1">
            <a:spLocks noChangeArrowheads="1"/>
          </p:cNvSpPr>
          <p:nvPr/>
        </p:nvSpPr>
        <p:spPr bwMode="auto">
          <a:xfrm>
            <a:off x="2971800" y="2419350"/>
            <a:ext cx="5257800" cy="4438650"/>
          </a:xfrm>
          <a:prstGeom prst="rect">
            <a:avLst/>
          </a:prstGeom>
          <a:noFill/>
          <a:ln w="9525">
            <a:noFill/>
            <a:miter lim="800000"/>
            <a:headEnd/>
            <a:tailEnd/>
          </a:ln>
        </p:spPr>
        <p:txBody>
          <a:bodyPr>
            <a:spAutoFit/>
          </a:bodyPr>
          <a:lstStyle/>
          <a:p>
            <a:r>
              <a:rPr lang="en-US" sz="2000" b="1"/>
              <a:t>200</a:t>
            </a:r>
            <a:r>
              <a:rPr lang="vi-VN" sz="2000" b="1"/>
              <a:t>7</a:t>
            </a:r>
            <a:endParaRPr lang="en-US" sz="2000" b="1"/>
          </a:p>
          <a:p>
            <a:r>
              <a:rPr lang="en-US" sz="1400" b="1"/>
              <a:t>UNITED NATION INTERNATIONAL SCHOOL OF HANOI </a:t>
            </a:r>
          </a:p>
          <a:p>
            <a:pPr>
              <a:buFontTx/>
              <a:buChar char="•"/>
            </a:pPr>
            <a:r>
              <a:rPr lang="en-US" sz="1400"/>
              <a:t> Maintenance, Renovation Mechanical and Electrical, </a:t>
            </a:r>
          </a:p>
          <a:p>
            <a:pPr>
              <a:buFontTx/>
              <a:buChar char="•"/>
            </a:pPr>
            <a:r>
              <a:rPr lang="en-US" sz="1400"/>
              <a:t> Project amount : 51,000.00 USD </a:t>
            </a:r>
          </a:p>
          <a:p>
            <a:r>
              <a:rPr lang="en-US" sz="1400" b="1"/>
              <a:t>SOFITEL METROPOLE HANOI HOTEL</a:t>
            </a:r>
          </a:p>
          <a:p>
            <a:pPr>
              <a:buFontTx/>
              <a:buChar char="•"/>
            </a:pPr>
            <a:r>
              <a:rPr lang="en-US" sz="1400"/>
              <a:t> Renovation of M&amp;E work</a:t>
            </a:r>
          </a:p>
          <a:p>
            <a:pPr>
              <a:buFontTx/>
              <a:buChar char="•"/>
            </a:pPr>
            <a:r>
              <a:rPr lang="en-US" sz="1400"/>
              <a:t> Project Amount: 315,000. 00 USD</a:t>
            </a:r>
          </a:p>
          <a:p>
            <a:r>
              <a:rPr lang="en-US" sz="1400" b="1"/>
              <a:t>THAILAND EMBASY IN HANOI</a:t>
            </a:r>
          </a:p>
          <a:p>
            <a:pPr>
              <a:buFontTx/>
              <a:buChar char="•"/>
            </a:pPr>
            <a:r>
              <a:rPr lang="en-US" sz="1400"/>
              <a:t> Supply and install new Aircon   system, Additional M &amp; E works </a:t>
            </a:r>
          </a:p>
          <a:p>
            <a:pPr>
              <a:buFontTx/>
              <a:buChar char="•"/>
            </a:pPr>
            <a:r>
              <a:rPr lang="en-US" sz="1400"/>
              <a:t> Project Amount: 98,000.00 USD</a:t>
            </a:r>
          </a:p>
          <a:p>
            <a:r>
              <a:rPr lang="en-US" sz="1400" b="1"/>
              <a:t>VIETNAM CUSTOM OFFICE BUILDING</a:t>
            </a:r>
          </a:p>
          <a:p>
            <a:pPr>
              <a:buFontTx/>
              <a:buChar char="•"/>
            </a:pPr>
            <a:r>
              <a:rPr lang="en-US" sz="1400"/>
              <a:t> Design Electrcal and P&amp;S system </a:t>
            </a:r>
          </a:p>
          <a:p>
            <a:pPr>
              <a:buFontTx/>
              <a:buChar char="•"/>
            </a:pPr>
            <a:r>
              <a:rPr lang="en-US" sz="1400"/>
              <a:t> Project Amount: 30,770.00 USD</a:t>
            </a:r>
          </a:p>
          <a:p>
            <a:r>
              <a:rPr lang="en-US" sz="1400" b="1"/>
              <a:t>HUE CUSTOM TRANING CENTRE </a:t>
            </a:r>
          </a:p>
          <a:p>
            <a:pPr>
              <a:buFontTx/>
              <a:buChar char="•"/>
            </a:pPr>
            <a:r>
              <a:rPr lang="en-US" sz="1400"/>
              <a:t> Design M &amp; E system</a:t>
            </a:r>
          </a:p>
          <a:p>
            <a:pPr>
              <a:buFontTx/>
              <a:buChar char="•"/>
            </a:pPr>
            <a:r>
              <a:rPr lang="en-US" sz="1400"/>
              <a:t> Project Amount: 22,400.00 USD </a:t>
            </a:r>
          </a:p>
          <a:p>
            <a:r>
              <a:rPr lang="en-US" sz="1400" b="1"/>
              <a:t>OPERA PALZA BUILDING </a:t>
            </a:r>
          </a:p>
          <a:p>
            <a:pPr>
              <a:buFontTx/>
              <a:buChar char="•"/>
            </a:pPr>
            <a:r>
              <a:rPr lang="en-US" sz="1400"/>
              <a:t> Design M &amp; E system</a:t>
            </a:r>
          </a:p>
          <a:p>
            <a:pPr>
              <a:buFontTx/>
              <a:buChar char="•"/>
            </a:pPr>
            <a:r>
              <a:rPr lang="en-US" sz="1400"/>
              <a:t> Project Amount: 25,550.00 USD </a:t>
            </a:r>
            <a:endParaRPr lang="en-US" sz="1400" b="1"/>
          </a:p>
          <a:p>
            <a:endParaRPr lang="en-US" sz="1400"/>
          </a:p>
        </p:txBody>
      </p:sp>
      <p:pic>
        <p:nvPicPr>
          <p:cNvPr id="14344" name="Picture 6" descr="pic 9"/>
          <p:cNvPicPr>
            <a:picLocks noChangeAspect="1" noChangeArrowheads="1"/>
          </p:cNvPicPr>
          <p:nvPr/>
        </p:nvPicPr>
        <p:blipFill>
          <a:blip r:embed="rId3"/>
          <a:srcRect/>
          <a:stretch>
            <a:fillRect/>
          </a:stretch>
        </p:blipFill>
        <p:spPr bwMode="auto">
          <a:xfrm>
            <a:off x="2590800" y="762000"/>
            <a:ext cx="6553200" cy="1630363"/>
          </a:xfrm>
          <a:prstGeom prst="rect">
            <a:avLst/>
          </a:prstGeom>
          <a:noFill/>
          <a:ln w="9525">
            <a:noFill/>
            <a:miter lim="800000"/>
            <a:headEnd/>
            <a:tailEnd/>
          </a:ln>
        </p:spPr>
      </p:pic>
      <p:pic>
        <p:nvPicPr>
          <p:cNvPr id="14345" name="Picture 7" descr="pic 8"/>
          <p:cNvPicPr>
            <a:picLocks noChangeAspect="1" noChangeArrowheads="1"/>
          </p:cNvPicPr>
          <p:nvPr/>
        </p:nvPicPr>
        <p:blipFill>
          <a:blip r:embed="rId4"/>
          <a:srcRect/>
          <a:stretch>
            <a:fillRect/>
          </a:stretch>
        </p:blipFill>
        <p:spPr bwMode="auto">
          <a:xfrm>
            <a:off x="0" y="0"/>
            <a:ext cx="26209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15363" name="Picture 16"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15364" name="Rectangle 10"/>
          <p:cNvSpPr>
            <a:spLocks noChangeArrowheads="1"/>
          </p:cNvSpPr>
          <p:nvPr/>
        </p:nvSpPr>
        <p:spPr bwMode="auto">
          <a:xfrm>
            <a:off x="0" y="198438"/>
            <a:ext cx="9144000" cy="533400"/>
          </a:xfrm>
          <a:prstGeom prst="rect">
            <a:avLst/>
          </a:prstGeom>
          <a:gradFill rotWithShape="1">
            <a:gsLst>
              <a:gs pos="0">
                <a:schemeClr val="bg2"/>
              </a:gs>
              <a:gs pos="100000">
                <a:schemeClr val="bg1"/>
              </a:gs>
            </a:gsLst>
            <a:lin ang="0" scaled="1"/>
          </a:gradFill>
          <a:ln w="9525">
            <a:noFill/>
            <a:miter lim="800000"/>
            <a:headEnd/>
            <a:tailEnd/>
          </a:ln>
        </p:spPr>
        <p:txBody>
          <a:bodyPr wrap="none" anchor="ctr"/>
          <a:lstStyle/>
          <a:p>
            <a:pPr algn="ctr"/>
            <a:endParaRPr lang="en-US"/>
          </a:p>
        </p:txBody>
      </p:sp>
      <p:sp>
        <p:nvSpPr>
          <p:cNvPr id="15365" name="AutoShape 11"/>
          <p:cNvSpPr>
            <a:spLocks noChangeArrowheads="1"/>
          </p:cNvSpPr>
          <p:nvPr/>
        </p:nvSpPr>
        <p:spPr bwMode="auto">
          <a:xfrm>
            <a:off x="0" y="304800"/>
            <a:ext cx="457200" cy="304800"/>
          </a:xfrm>
          <a:prstGeom prst="rightArrow">
            <a:avLst>
              <a:gd name="adj1" fmla="val 50000"/>
              <a:gd name="adj2" fmla="val 37500"/>
            </a:avLst>
          </a:prstGeom>
          <a:solidFill>
            <a:srgbClr val="FFCC00"/>
          </a:solidFill>
          <a:ln w="9525">
            <a:noFill/>
            <a:miter lim="800000"/>
            <a:headEnd/>
            <a:tailEnd/>
          </a:ln>
        </p:spPr>
        <p:txBody>
          <a:bodyPr wrap="none" anchor="ctr"/>
          <a:lstStyle/>
          <a:p>
            <a:endParaRPr lang="en-US"/>
          </a:p>
        </p:txBody>
      </p:sp>
      <p:sp>
        <p:nvSpPr>
          <p:cNvPr id="15366" name="Rectangle 13"/>
          <p:cNvSpPr>
            <a:spLocks noChangeArrowheads="1"/>
          </p:cNvSpPr>
          <p:nvPr/>
        </p:nvSpPr>
        <p:spPr bwMode="auto">
          <a:xfrm>
            <a:off x="609600" y="274638"/>
            <a:ext cx="5486400" cy="411162"/>
          </a:xfrm>
          <a:prstGeom prst="rect">
            <a:avLst/>
          </a:prstGeom>
          <a:noFill/>
          <a:ln w="9525">
            <a:noFill/>
            <a:miter lim="800000"/>
            <a:headEnd/>
            <a:tailEnd/>
          </a:ln>
        </p:spPr>
        <p:txBody>
          <a:bodyPr anchor="ctr"/>
          <a:lstStyle/>
          <a:p>
            <a:r>
              <a:rPr lang="en-US" sz="1600" b="1">
                <a:solidFill>
                  <a:srgbClr val="FFCC00"/>
                </a:solidFill>
              </a:rPr>
              <a:t>COMPLETED PROJECT</a:t>
            </a:r>
          </a:p>
        </p:txBody>
      </p:sp>
      <p:sp>
        <p:nvSpPr>
          <p:cNvPr id="15367" name="Text Box 5"/>
          <p:cNvSpPr txBox="1">
            <a:spLocks noChangeArrowheads="1"/>
          </p:cNvSpPr>
          <p:nvPr/>
        </p:nvSpPr>
        <p:spPr bwMode="auto">
          <a:xfrm>
            <a:off x="4495800" y="1143000"/>
            <a:ext cx="4343400" cy="4460875"/>
          </a:xfrm>
          <a:prstGeom prst="rect">
            <a:avLst/>
          </a:prstGeom>
          <a:noFill/>
          <a:ln w="9525">
            <a:noFill/>
            <a:miter lim="800000"/>
            <a:headEnd/>
            <a:tailEnd/>
          </a:ln>
        </p:spPr>
        <p:txBody>
          <a:bodyPr>
            <a:spAutoFit/>
          </a:bodyPr>
          <a:lstStyle/>
          <a:p>
            <a:pPr>
              <a:spcBef>
                <a:spcPct val="15000"/>
              </a:spcBef>
            </a:pPr>
            <a:r>
              <a:rPr lang="en-US" sz="1400" b="1"/>
              <a:t>PG BANK </a:t>
            </a:r>
          </a:p>
          <a:p>
            <a:pPr>
              <a:spcBef>
                <a:spcPct val="15000"/>
              </a:spcBef>
              <a:buFontTx/>
              <a:buChar char="•"/>
            </a:pPr>
            <a:r>
              <a:rPr lang="en-US" sz="1400"/>
              <a:t> Electrical works</a:t>
            </a:r>
          </a:p>
          <a:p>
            <a:pPr>
              <a:spcBef>
                <a:spcPct val="15000"/>
              </a:spcBef>
              <a:buFontTx/>
              <a:buChar char="•"/>
            </a:pPr>
            <a:r>
              <a:rPr lang="en-US" sz="1400"/>
              <a:t> Project Amount: 6,000.00 USD </a:t>
            </a:r>
          </a:p>
          <a:p>
            <a:pPr>
              <a:spcBef>
                <a:spcPct val="15000"/>
              </a:spcBef>
            </a:pPr>
            <a:r>
              <a:rPr lang="en-US" sz="1400" b="1"/>
              <a:t>KPMG OFFICE </a:t>
            </a:r>
          </a:p>
          <a:p>
            <a:pPr>
              <a:spcBef>
                <a:spcPct val="15000"/>
              </a:spcBef>
              <a:buFontTx/>
              <a:buChar char="•"/>
            </a:pPr>
            <a:r>
              <a:rPr lang="en-US" sz="1400"/>
              <a:t> Design M &amp; E system</a:t>
            </a:r>
          </a:p>
          <a:p>
            <a:pPr>
              <a:spcBef>
                <a:spcPct val="15000"/>
              </a:spcBef>
              <a:buFontTx/>
              <a:buChar char="•"/>
            </a:pPr>
            <a:r>
              <a:rPr lang="en-US" sz="1400"/>
              <a:t> Project Amount: 20,000.00 USD </a:t>
            </a:r>
          </a:p>
          <a:p>
            <a:pPr>
              <a:spcBef>
                <a:spcPct val="15000"/>
              </a:spcBef>
            </a:pPr>
            <a:r>
              <a:rPr lang="en-US" sz="1400" b="1"/>
              <a:t>METAL ONE STEEL FACTORY</a:t>
            </a:r>
            <a:r>
              <a:rPr lang="en-US" sz="1400"/>
              <a:t> </a:t>
            </a:r>
          </a:p>
          <a:p>
            <a:pPr>
              <a:spcBef>
                <a:spcPct val="15000"/>
              </a:spcBef>
              <a:buFontTx/>
              <a:buChar char="•"/>
            </a:pPr>
            <a:r>
              <a:rPr lang="en-US" sz="1400"/>
              <a:t> M &amp; E works</a:t>
            </a:r>
          </a:p>
          <a:p>
            <a:pPr>
              <a:spcBef>
                <a:spcPct val="15000"/>
              </a:spcBef>
              <a:buFontTx/>
              <a:buChar char="•"/>
            </a:pPr>
            <a:r>
              <a:rPr lang="en-US" sz="1400"/>
              <a:t> Project Amount: 61,256.25 USD </a:t>
            </a:r>
          </a:p>
          <a:p>
            <a:pPr>
              <a:spcBef>
                <a:spcPct val="15000"/>
              </a:spcBef>
            </a:pPr>
            <a:r>
              <a:rPr lang="en-US" sz="1400" b="1"/>
              <a:t>PANASONIC  OFFICE </a:t>
            </a:r>
          </a:p>
          <a:p>
            <a:pPr>
              <a:spcBef>
                <a:spcPct val="15000"/>
              </a:spcBef>
              <a:buFontTx/>
              <a:buChar char="•"/>
            </a:pPr>
            <a:r>
              <a:rPr lang="en-US" sz="1400"/>
              <a:t> M &amp; E works</a:t>
            </a:r>
          </a:p>
          <a:p>
            <a:pPr>
              <a:spcBef>
                <a:spcPct val="15000"/>
              </a:spcBef>
              <a:buFontTx/>
              <a:buChar char="•"/>
            </a:pPr>
            <a:r>
              <a:rPr lang="en-US" sz="1400"/>
              <a:t> Project Amount: 9,000.00 USD </a:t>
            </a:r>
          </a:p>
          <a:p>
            <a:pPr>
              <a:spcBef>
                <a:spcPct val="15000"/>
              </a:spcBef>
            </a:pPr>
            <a:r>
              <a:rPr lang="en-US" sz="1400" b="1"/>
              <a:t>HUE CUSTOM TRANING CENTRE </a:t>
            </a:r>
          </a:p>
          <a:p>
            <a:pPr>
              <a:spcBef>
                <a:spcPct val="15000"/>
              </a:spcBef>
              <a:buFontTx/>
              <a:buChar char="•"/>
            </a:pPr>
            <a:r>
              <a:rPr lang="en-US" sz="1400"/>
              <a:t> Design M &amp; E system</a:t>
            </a:r>
          </a:p>
          <a:p>
            <a:pPr>
              <a:spcBef>
                <a:spcPct val="15000"/>
              </a:spcBef>
              <a:buFontTx/>
              <a:buChar char="•"/>
            </a:pPr>
            <a:r>
              <a:rPr lang="en-US" sz="1400"/>
              <a:t> Project Amount: 22,400.00 USD </a:t>
            </a:r>
          </a:p>
          <a:p>
            <a:pPr>
              <a:spcBef>
                <a:spcPct val="15000"/>
              </a:spcBef>
            </a:pPr>
            <a:r>
              <a:rPr lang="en-US" sz="1400" b="1"/>
              <a:t>GOSHI THANG LONG FACTORY</a:t>
            </a:r>
          </a:p>
          <a:p>
            <a:pPr>
              <a:spcBef>
                <a:spcPct val="15000"/>
              </a:spcBef>
              <a:buFontTx/>
              <a:buChar char="•"/>
            </a:pPr>
            <a:r>
              <a:rPr lang="en-US" sz="1400"/>
              <a:t> M&amp;E works, supply lighting</a:t>
            </a:r>
          </a:p>
          <a:p>
            <a:pPr>
              <a:spcBef>
                <a:spcPct val="15000"/>
              </a:spcBef>
              <a:buFontTx/>
              <a:buChar char="•"/>
            </a:pPr>
            <a:r>
              <a:rPr lang="en-US" sz="1400"/>
              <a:t> Project Amount: 21,778.74 USD</a:t>
            </a:r>
          </a:p>
        </p:txBody>
      </p:sp>
      <p:pic>
        <p:nvPicPr>
          <p:cNvPr id="15368" name="Picture 9" descr="pic 10"/>
          <p:cNvPicPr>
            <a:picLocks noChangeAspect="1" noChangeArrowheads="1"/>
          </p:cNvPicPr>
          <p:nvPr/>
        </p:nvPicPr>
        <p:blipFill>
          <a:blip r:embed="rId4"/>
          <a:srcRect/>
          <a:stretch>
            <a:fillRect/>
          </a:stretch>
        </p:blipFill>
        <p:spPr bwMode="auto">
          <a:xfrm>
            <a:off x="0" y="914400"/>
            <a:ext cx="3962400" cy="5943600"/>
          </a:xfrm>
          <a:prstGeom prst="rect">
            <a:avLst/>
          </a:prstGeom>
          <a:noFill/>
          <a:ln w="9525">
            <a:noFill/>
            <a:miter lim="800000"/>
            <a:headEnd/>
            <a:tailEnd/>
          </a:ln>
        </p:spPr>
      </p:pic>
      <p:sp>
        <p:nvSpPr>
          <p:cNvPr id="15369" name="Rectangle 17"/>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1"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16387" name="Picture 12"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16388" name="Rectangle 13"/>
          <p:cNvSpPr>
            <a:spLocks noChangeArrowheads="1"/>
          </p:cNvSpPr>
          <p:nvPr/>
        </p:nvSpPr>
        <p:spPr bwMode="auto">
          <a:xfrm>
            <a:off x="0" y="198438"/>
            <a:ext cx="9144000" cy="533400"/>
          </a:xfrm>
          <a:prstGeom prst="rect">
            <a:avLst/>
          </a:prstGeom>
          <a:gradFill rotWithShape="1">
            <a:gsLst>
              <a:gs pos="0">
                <a:schemeClr val="bg2"/>
              </a:gs>
              <a:gs pos="100000">
                <a:schemeClr val="bg1"/>
              </a:gs>
            </a:gsLst>
            <a:lin ang="0" scaled="1"/>
          </a:gradFill>
          <a:ln w="9525">
            <a:noFill/>
            <a:miter lim="800000"/>
            <a:headEnd/>
            <a:tailEnd/>
          </a:ln>
        </p:spPr>
        <p:txBody>
          <a:bodyPr wrap="none" anchor="ctr"/>
          <a:lstStyle/>
          <a:p>
            <a:pPr algn="ctr"/>
            <a:endParaRPr lang="en-US"/>
          </a:p>
        </p:txBody>
      </p:sp>
      <p:sp>
        <p:nvSpPr>
          <p:cNvPr id="16389" name="AutoShape 14"/>
          <p:cNvSpPr>
            <a:spLocks noChangeArrowheads="1"/>
          </p:cNvSpPr>
          <p:nvPr/>
        </p:nvSpPr>
        <p:spPr bwMode="auto">
          <a:xfrm>
            <a:off x="0" y="304800"/>
            <a:ext cx="457200" cy="304800"/>
          </a:xfrm>
          <a:prstGeom prst="rightArrow">
            <a:avLst>
              <a:gd name="adj1" fmla="val 50000"/>
              <a:gd name="adj2" fmla="val 37500"/>
            </a:avLst>
          </a:prstGeom>
          <a:solidFill>
            <a:srgbClr val="FFCC00"/>
          </a:solidFill>
          <a:ln w="9525">
            <a:noFill/>
            <a:miter lim="800000"/>
            <a:headEnd/>
            <a:tailEnd/>
          </a:ln>
        </p:spPr>
        <p:txBody>
          <a:bodyPr wrap="none" anchor="ctr"/>
          <a:lstStyle/>
          <a:p>
            <a:endParaRPr lang="en-US"/>
          </a:p>
        </p:txBody>
      </p:sp>
      <p:sp>
        <p:nvSpPr>
          <p:cNvPr id="16390" name="Rectangle 15"/>
          <p:cNvSpPr>
            <a:spLocks noChangeArrowheads="1"/>
          </p:cNvSpPr>
          <p:nvPr/>
        </p:nvSpPr>
        <p:spPr bwMode="auto">
          <a:xfrm>
            <a:off x="609600" y="274638"/>
            <a:ext cx="5486400" cy="411162"/>
          </a:xfrm>
          <a:prstGeom prst="rect">
            <a:avLst/>
          </a:prstGeom>
          <a:noFill/>
          <a:ln w="9525">
            <a:noFill/>
            <a:miter lim="800000"/>
            <a:headEnd/>
            <a:tailEnd/>
          </a:ln>
        </p:spPr>
        <p:txBody>
          <a:bodyPr anchor="ctr"/>
          <a:lstStyle/>
          <a:p>
            <a:r>
              <a:rPr lang="en-US" sz="1600" b="1">
                <a:solidFill>
                  <a:srgbClr val="FFCC00"/>
                </a:solidFill>
              </a:rPr>
              <a:t>COMPLETED PROJECT</a:t>
            </a:r>
          </a:p>
        </p:txBody>
      </p:sp>
      <p:sp>
        <p:nvSpPr>
          <p:cNvPr id="16391" name="Text Box 4"/>
          <p:cNvSpPr txBox="1">
            <a:spLocks noChangeArrowheads="1"/>
          </p:cNvSpPr>
          <p:nvPr/>
        </p:nvSpPr>
        <p:spPr bwMode="auto">
          <a:xfrm>
            <a:off x="3962400" y="990600"/>
            <a:ext cx="5181600" cy="5602288"/>
          </a:xfrm>
          <a:prstGeom prst="rect">
            <a:avLst/>
          </a:prstGeom>
          <a:noFill/>
          <a:ln w="9525">
            <a:noFill/>
            <a:miter lim="800000"/>
            <a:headEnd/>
            <a:tailEnd/>
          </a:ln>
        </p:spPr>
        <p:txBody>
          <a:bodyPr>
            <a:spAutoFit/>
          </a:bodyPr>
          <a:lstStyle/>
          <a:p>
            <a:pPr>
              <a:spcBef>
                <a:spcPct val="15000"/>
              </a:spcBef>
            </a:pPr>
            <a:r>
              <a:rPr lang="en-US" sz="2000" b="1"/>
              <a:t>200</a:t>
            </a:r>
            <a:r>
              <a:rPr lang="vi-VN" sz="2000" b="1"/>
              <a:t>8</a:t>
            </a:r>
            <a:endParaRPr lang="en-US" sz="2000" b="1"/>
          </a:p>
          <a:p>
            <a:pPr>
              <a:spcBef>
                <a:spcPct val="15000"/>
              </a:spcBef>
            </a:pPr>
            <a:r>
              <a:rPr lang="en-US" sz="1400" b="1"/>
              <a:t>YAMAHA MOTOR FACTORY </a:t>
            </a:r>
          </a:p>
          <a:p>
            <a:pPr>
              <a:spcBef>
                <a:spcPct val="15000"/>
              </a:spcBef>
              <a:buFontTx/>
              <a:buChar char="•"/>
            </a:pPr>
            <a:r>
              <a:rPr lang="en-US" sz="1400"/>
              <a:t> Supply lighting</a:t>
            </a:r>
          </a:p>
          <a:p>
            <a:pPr>
              <a:spcBef>
                <a:spcPct val="15000"/>
              </a:spcBef>
              <a:buFontTx/>
              <a:buChar char="•"/>
            </a:pPr>
            <a:r>
              <a:rPr lang="en-US" sz="1400"/>
              <a:t> Project amount : 32,700.00 USD</a:t>
            </a:r>
          </a:p>
          <a:p>
            <a:pPr>
              <a:spcBef>
                <a:spcPct val="15000"/>
              </a:spcBef>
            </a:pPr>
            <a:r>
              <a:rPr lang="en-US" sz="1400" b="1"/>
              <a:t>MARUMITSU FACTORY</a:t>
            </a:r>
          </a:p>
          <a:p>
            <a:pPr>
              <a:spcBef>
                <a:spcPct val="15000"/>
              </a:spcBef>
              <a:buFontTx/>
              <a:buChar char="•"/>
            </a:pPr>
            <a:r>
              <a:rPr lang="en-US" sz="1400"/>
              <a:t> Supply lighting</a:t>
            </a:r>
          </a:p>
          <a:p>
            <a:pPr>
              <a:spcBef>
                <a:spcPct val="15000"/>
              </a:spcBef>
              <a:buFontTx/>
              <a:buChar char="•"/>
            </a:pPr>
            <a:r>
              <a:rPr lang="en-US" sz="1400"/>
              <a:t> Project amount : 15,271.30 USD</a:t>
            </a:r>
          </a:p>
          <a:p>
            <a:pPr>
              <a:spcBef>
                <a:spcPct val="15000"/>
              </a:spcBef>
            </a:pPr>
            <a:r>
              <a:rPr lang="en-US" sz="1400" b="1"/>
              <a:t>NAGATSU FACTORY  </a:t>
            </a:r>
          </a:p>
          <a:p>
            <a:pPr>
              <a:spcBef>
                <a:spcPct val="15000"/>
              </a:spcBef>
              <a:buFontTx/>
              <a:buChar char="•"/>
            </a:pPr>
            <a:r>
              <a:rPr lang="en-US" sz="1400"/>
              <a:t> Supply lighting</a:t>
            </a:r>
          </a:p>
          <a:p>
            <a:pPr>
              <a:spcBef>
                <a:spcPct val="15000"/>
              </a:spcBef>
              <a:buFontTx/>
              <a:buChar char="•"/>
            </a:pPr>
            <a:r>
              <a:rPr lang="en-US" sz="1400"/>
              <a:t> Project amount : 30,000.00 USD</a:t>
            </a:r>
          </a:p>
          <a:p>
            <a:pPr>
              <a:spcBef>
                <a:spcPct val="15000"/>
              </a:spcBef>
            </a:pPr>
            <a:r>
              <a:rPr lang="en-US" sz="1400" b="1"/>
              <a:t>UNITED NATION INTERNATIONAL SCHOOL OF HANOI </a:t>
            </a:r>
          </a:p>
          <a:p>
            <a:pPr>
              <a:spcBef>
                <a:spcPct val="15000"/>
              </a:spcBef>
              <a:buFontTx/>
              <a:buChar char="•"/>
            </a:pPr>
            <a:r>
              <a:rPr lang="en-US" sz="1400"/>
              <a:t> Maintenance M&amp;E works, Supply and Install Electrical works</a:t>
            </a:r>
          </a:p>
          <a:p>
            <a:pPr>
              <a:spcBef>
                <a:spcPct val="15000"/>
              </a:spcBef>
              <a:buFontTx/>
              <a:buChar char="•"/>
            </a:pPr>
            <a:r>
              <a:rPr lang="en-US" sz="1400"/>
              <a:t> Project amount : 78,000.00 USD</a:t>
            </a:r>
          </a:p>
          <a:p>
            <a:pPr>
              <a:spcBef>
                <a:spcPct val="15000"/>
              </a:spcBef>
            </a:pPr>
            <a:r>
              <a:rPr lang="en-US" sz="1400" b="1"/>
              <a:t>ENDO FACTORY </a:t>
            </a:r>
          </a:p>
          <a:p>
            <a:pPr>
              <a:spcBef>
                <a:spcPct val="15000"/>
              </a:spcBef>
              <a:buFontTx/>
              <a:buChar char="•"/>
            </a:pPr>
            <a:r>
              <a:rPr lang="en-US" sz="1400"/>
              <a:t> Mechanical works</a:t>
            </a:r>
          </a:p>
          <a:p>
            <a:pPr>
              <a:spcBef>
                <a:spcPct val="15000"/>
              </a:spcBef>
              <a:buFontTx/>
              <a:buChar char="•"/>
            </a:pPr>
            <a:r>
              <a:rPr lang="en-US" sz="1400"/>
              <a:t> Project amount : 36,231.25 USD</a:t>
            </a:r>
          </a:p>
          <a:p>
            <a:pPr>
              <a:spcBef>
                <a:spcPct val="15000"/>
              </a:spcBef>
            </a:pPr>
            <a:r>
              <a:rPr lang="en-US" sz="1400" b="1"/>
              <a:t>DONG LOI HOTEL </a:t>
            </a:r>
          </a:p>
          <a:p>
            <a:pPr>
              <a:spcBef>
                <a:spcPct val="15000"/>
              </a:spcBef>
              <a:buFontTx/>
              <a:buChar char="•"/>
            </a:pPr>
            <a:r>
              <a:rPr lang="en-US" sz="1400"/>
              <a:t> Design Mechanical and Electrical system</a:t>
            </a:r>
          </a:p>
          <a:p>
            <a:pPr>
              <a:spcBef>
                <a:spcPct val="15000"/>
              </a:spcBef>
              <a:buFontTx/>
              <a:buChar char="•"/>
            </a:pPr>
            <a:r>
              <a:rPr lang="en-US" sz="1400"/>
              <a:t> Project amount : 12,000.00 USD</a:t>
            </a:r>
          </a:p>
          <a:p>
            <a:pPr>
              <a:spcBef>
                <a:spcPct val="15000"/>
              </a:spcBef>
            </a:pPr>
            <a:r>
              <a:rPr lang="en-US" sz="1400" b="1"/>
              <a:t>TRANSMERCO </a:t>
            </a:r>
          </a:p>
          <a:p>
            <a:pPr>
              <a:spcBef>
                <a:spcPct val="15000"/>
              </a:spcBef>
              <a:buFontTx/>
              <a:buChar char="•"/>
            </a:pPr>
            <a:r>
              <a:rPr lang="en-US" sz="1400"/>
              <a:t> Local consultant for MEP work</a:t>
            </a:r>
            <a:r>
              <a:rPr lang="en-US"/>
              <a:t> </a:t>
            </a:r>
            <a:endParaRPr lang="en-US" sz="1400"/>
          </a:p>
          <a:p>
            <a:pPr>
              <a:spcBef>
                <a:spcPct val="15000"/>
              </a:spcBef>
              <a:buFontTx/>
              <a:buChar char="•"/>
            </a:pPr>
            <a:r>
              <a:rPr lang="en-US" sz="1400"/>
              <a:t> Project amount : 20,000.00 USD</a:t>
            </a:r>
          </a:p>
        </p:txBody>
      </p:sp>
      <p:pic>
        <p:nvPicPr>
          <p:cNvPr id="16392" name="Picture 9" descr="pic 11"/>
          <p:cNvPicPr>
            <a:picLocks noChangeAspect="1" noChangeArrowheads="1"/>
          </p:cNvPicPr>
          <p:nvPr/>
        </p:nvPicPr>
        <p:blipFill>
          <a:blip r:embed="rId4"/>
          <a:srcRect/>
          <a:stretch>
            <a:fillRect/>
          </a:stretch>
        </p:blipFill>
        <p:spPr bwMode="auto">
          <a:xfrm>
            <a:off x="0" y="914400"/>
            <a:ext cx="3505200" cy="5943600"/>
          </a:xfrm>
          <a:prstGeom prst="rect">
            <a:avLst/>
          </a:prstGeom>
          <a:noFill/>
          <a:ln w="9525">
            <a:noFill/>
            <a:miter lim="800000"/>
            <a:headEnd/>
            <a:tailEnd/>
          </a:ln>
        </p:spPr>
      </p:pic>
      <p:sp>
        <p:nvSpPr>
          <p:cNvPr id="16393" name="Rectangle 16"/>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2"/>
          <p:cNvSpPr>
            <a:spLocks noChangeArrowheads="1"/>
          </p:cNvSpPr>
          <p:nvPr/>
        </p:nvSpPr>
        <p:spPr bwMode="auto">
          <a:xfrm>
            <a:off x="2590800" y="0"/>
            <a:ext cx="6553200" cy="228600"/>
          </a:xfrm>
          <a:prstGeom prst="rect">
            <a:avLst/>
          </a:prstGeom>
          <a:solidFill>
            <a:srgbClr val="3366FF"/>
          </a:solidFill>
          <a:ln w="9525">
            <a:noFill/>
            <a:miter lim="800000"/>
            <a:headEnd/>
            <a:tailEnd/>
          </a:ln>
        </p:spPr>
        <p:txBody>
          <a:bodyPr wrap="none" anchor="ctr"/>
          <a:lstStyle/>
          <a:p>
            <a:endParaRPr lang="en-US"/>
          </a:p>
        </p:txBody>
      </p:sp>
      <p:sp>
        <p:nvSpPr>
          <p:cNvPr id="17411" name="Rectangle 9"/>
          <p:cNvSpPr>
            <a:spLocks noChangeArrowheads="1"/>
          </p:cNvSpPr>
          <p:nvPr/>
        </p:nvSpPr>
        <p:spPr bwMode="auto">
          <a:xfrm>
            <a:off x="2514600" y="228600"/>
            <a:ext cx="6629400" cy="533400"/>
          </a:xfrm>
          <a:prstGeom prst="rect">
            <a:avLst/>
          </a:prstGeom>
          <a:gradFill rotWithShape="1">
            <a:gsLst>
              <a:gs pos="0">
                <a:schemeClr val="bg2"/>
              </a:gs>
              <a:gs pos="100000">
                <a:schemeClr val="bg1"/>
              </a:gs>
            </a:gsLst>
            <a:lin ang="0" scaled="1"/>
          </a:gradFill>
          <a:ln w="9525">
            <a:noFill/>
            <a:miter lim="800000"/>
            <a:headEnd/>
            <a:tailEnd/>
          </a:ln>
        </p:spPr>
        <p:txBody>
          <a:bodyPr wrap="none" anchor="ctr"/>
          <a:lstStyle/>
          <a:p>
            <a:pPr algn="ctr"/>
            <a:endParaRPr lang="en-US"/>
          </a:p>
        </p:txBody>
      </p:sp>
      <p:sp>
        <p:nvSpPr>
          <p:cNvPr id="17412" name="AutoShape 10"/>
          <p:cNvSpPr>
            <a:spLocks noChangeArrowheads="1"/>
          </p:cNvSpPr>
          <p:nvPr/>
        </p:nvSpPr>
        <p:spPr bwMode="auto">
          <a:xfrm>
            <a:off x="2743200" y="304800"/>
            <a:ext cx="457200" cy="304800"/>
          </a:xfrm>
          <a:prstGeom prst="rightArrow">
            <a:avLst>
              <a:gd name="adj1" fmla="val 50000"/>
              <a:gd name="adj2" fmla="val 37500"/>
            </a:avLst>
          </a:prstGeom>
          <a:solidFill>
            <a:srgbClr val="FFCC00"/>
          </a:solidFill>
          <a:ln w="9525">
            <a:noFill/>
            <a:miter lim="800000"/>
            <a:headEnd/>
            <a:tailEnd/>
          </a:ln>
        </p:spPr>
        <p:txBody>
          <a:bodyPr wrap="none" anchor="ctr"/>
          <a:lstStyle/>
          <a:p>
            <a:endParaRPr lang="en-US"/>
          </a:p>
        </p:txBody>
      </p:sp>
      <p:sp>
        <p:nvSpPr>
          <p:cNvPr id="17413" name="Rectangle 11"/>
          <p:cNvSpPr>
            <a:spLocks noChangeArrowheads="1"/>
          </p:cNvSpPr>
          <p:nvPr/>
        </p:nvSpPr>
        <p:spPr bwMode="auto">
          <a:xfrm>
            <a:off x="3352800" y="274638"/>
            <a:ext cx="5486400" cy="411162"/>
          </a:xfrm>
          <a:prstGeom prst="rect">
            <a:avLst/>
          </a:prstGeom>
          <a:noFill/>
          <a:ln w="9525">
            <a:noFill/>
            <a:miter lim="800000"/>
            <a:headEnd/>
            <a:tailEnd/>
          </a:ln>
        </p:spPr>
        <p:txBody>
          <a:bodyPr anchor="ctr"/>
          <a:lstStyle/>
          <a:p>
            <a:r>
              <a:rPr lang="en-US" sz="1600" b="1">
                <a:solidFill>
                  <a:srgbClr val="FFCC00"/>
                </a:solidFill>
              </a:rPr>
              <a:t>COMPLETED PROJECT</a:t>
            </a:r>
          </a:p>
        </p:txBody>
      </p:sp>
      <p:pic>
        <p:nvPicPr>
          <p:cNvPr id="17414" name="Picture 7" descr="BOTTOM"/>
          <p:cNvPicPr>
            <a:picLocks noChangeAspect="1" noChangeArrowheads="1"/>
          </p:cNvPicPr>
          <p:nvPr/>
        </p:nvPicPr>
        <p:blipFill>
          <a:blip r:embed="rId2"/>
          <a:srcRect/>
          <a:stretch>
            <a:fillRect/>
          </a:stretch>
        </p:blipFill>
        <p:spPr bwMode="auto">
          <a:xfrm>
            <a:off x="2590800" y="3740150"/>
            <a:ext cx="6553200" cy="3117850"/>
          </a:xfrm>
          <a:prstGeom prst="rect">
            <a:avLst/>
          </a:prstGeom>
          <a:noFill/>
          <a:ln w="9525">
            <a:noFill/>
            <a:miter lim="800000"/>
            <a:headEnd/>
            <a:tailEnd/>
          </a:ln>
        </p:spPr>
      </p:pic>
      <p:sp>
        <p:nvSpPr>
          <p:cNvPr id="17415" name="Text Box 5"/>
          <p:cNvSpPr txBox="1">
            <a:spLocks noChangeArrowheads="1"/>
          </p:cNvSpPr>
          <p:nvPr/>
        </p:nvSpPr>
        <p:spPr bwMode="auto">
          <a:xfrm>
            <a:off x="2971800" y="917575"/>
            <a:ext cx="5867400" cy="5864225"/>
          </a:xfrm>
          <a:prstGeom prst="rect">
            <a:avLst/>
          </a:prstGeom>
          <a:noFill/>
          <a:ln w="9525">
            <a:noFill/>
            <a:miter lim="800000"/>
            <a:headEnd/>
            <a:tailEnd/>
          </a:ln>
        </p:spPr>
        <p:txBody>
          <a:bodyPr>
            <a:spAutoFit/>
          </a:bodyPr>
          <a:lstStyle/>
          <a:p>
            <a:r>
              <a:rPr lang="en-US" sz="1400" b="1"/>
              <a:t>SOFITEL PLAZA HANOI </a:t>
            </a:r>
          </a:p>
          <a:p>
            <a:pPr>
              <a:buFontTx/>
              <a:buChar char="•"/>
            </a:pPr>
            <a:r>
              <a:rPr lang="en-US" sz="1400"/>
              <a:t> Upgrade exhaust fan</a:t>
            </a:r>
          </a:p>
          <a:p>
            <a:pPr>
              <a:buFontTx/>
              <a:buChar char="•"/>
            </a:pPr>
            <a:r>
              <a:rPr lang="en-US" sz="1400"/>
              <a:t> Project amount : 31,030.45 USD</a:t>
            </a:r>
            <a:endParaRPr lang="en-US" sz="1400" b="1"/>
          </a:p>
          <a:p>
            <a:pPr>
              <a:spcBef>
                <a:spcPct val="15000"/>
              </a:spcBef>
            </a:pPr>
            <a:r>
              <a:rPr lang="en-US" sz="1400" b="1"/>
              <a:t>SOFITEL METROPOLE HANOI HOTEL </a:t>
            </a:r>
          </a:p>
          <a:p>
            <a:pPr>
              <a:spcBef>
                <a:spcPct val="15000"/>
              </a:spcBef>
              <a:buFontTx/>
              <a:buChar char="•"/>
            </a:pPr>
            <a:r>
              <a:rPr lang="en-US" sz="1400"/>
              <a:t> Renovation, design and build M&amp;E system</a:t>
            </a:r>
          </a:p>
          <a:p>
            <a:pPr>
              <a:spcBef>
                <a:spcPct val="15000"/>
              </a:spcBef>
              <a:buFontTx/>
              <a:buChar char="•"/>
            </a:pPr>
            <a:r>
              <a:rPr lang="en-US" sz="1400"/>
              <a:t> Project amount : 1,318,359.55 USD</a:t>
            </a:r>
          </a:p>
          <a:p>
            <a:pPr>
              <a:spcBef>
                <a:spcPct val="15000"/>
              </a:spcBef>
            </a:pPr>
            <a:r>
              <a:rPr lang="en-US" sz="1400" b="1"/>
              <a:t>ENKEI VIET NAM FACTORY </a:t>
            </a:r>
          </a:p>
          <a:p>
            <a:pPr>
              <a:spcBef>
                <a:spcPct val="15000"/>
              </a:spcBef>
              <a:buFontTx/>
              <a:buChar char="•"/>
            </a:pPr>
            <a:r>
              <a:rPr lang="en-US" sz="1400"/>
              <a:t> Electrical works</a:t>
            </a:r>
          </a:p>
          <a:p>
            <a:pPr>
              <a:spcBef>
                <a:spcPct val="15000"/>
              </a:spcBef>
              <a:buFontTx/>
              <a:buChar char="•"/>
            </a:pPr>
            <a:r>
              <a:rPr lang="en-US" sz="1400"/>
              <a:t> Project amount : 113,252.73 USD</a:t>
            </a:r>
          </a:p>
          <a:p>
            <a:pPr>
              <a:spcBef>
                <a:spcPct val="15000"/>
              </a:spcBef>
            </a:pPr>
            <a:r>
              <a:rPr lang="en-US" sz="1400" b="1"/>
              <a:t>AUSTRALIA EMBASSY HANOI </a:t>
            </a:r>
          </a:p>
          <a:p>
            <a:pPr>
              <a:spcBef>
                <a:spcPct val="15000"/>
              </a:spcBef>
              <a:buFontTx/>
              <a:buChar char="•"/>
            </a:pPr>
            <a:r>
              <a:rPr lang="en-US" sz="1400"/>
              <a:t> Supply and Install M&amp;E works</a:t>
            </a:r>
          </a:p>
          <a:p>
            <a:pPr>
              <a:spcBef>
                <a:spcPct val="15000"/>
              </a:spcBef>
              <a:buFontTx/>
              <a:buChar char="•"/>
            </a:pPr>
            <a:r>
              <a:rPr lang="en-US" sz="1400"/>
              <a:t> Project amount : 81,000.00 USD</a:t>
            </a:r>
          </a:p>
          <a:p>
            <a:pPr>
              <a:spcBef>
                <a:spcPct val="15000"/>
              </a:spcBef>
            </a:pPr>
            <a:r>
              <a:rPr lang="en-US" sz="1400" b="1"/>
              <a:t>FEDERAL EXPRESS OFFICE &amp; WAREHOUSE AT NOIBAI AIRPORT </a:t>
            </a:r>
          </a:p>
          <a:p>
            <a:pPr>
              <a:spcBef>
                <a:spcPct val="15000"/>
              </a:spcBef>
              <a:buFontTx/>
              <a:buChar char="•"/>
            </a:pPr>
            <a:r>
              <a:rPr lang="en-US" sz="1400"/>
              <a:t> Supply and Install M&amp;E works, new meeting room</a:t>
            </a:r>
          </a:p>
          <a:p>
            <a:pPr>
              <a:spcBef>
                <a:spcPct val="15000"/>
              </a:spcBef>
              <a:buFontTx/>
              <a:buChar char="•"/>
            </a:pPr>
            <a:r>
              <a:rPr lang="en-US" sz="1400"/>
              <a:t> Project amount : 110,220.00 USD</a:t>
            </a:r>
          </a:p>
          <a:p>
            <a:pPr>
              <a:spcBef>
                <a:spcPct val="15000"/>
              </a:spcBef>
            </a:pPr>
            <a:r>
              <a:rPr lang="en-US" sz="1400" b="1"/>
              <a:t>INOAC  FACTORY </a:t>
            </a:r>
          </a:p>
          <a:p>
            <a:pPr>
              <a:spcBef>
                <a:spcPct val="15000"/>
              </a:spcBef>
              <a:buFontTx/>
              <a:buChar char="•"/>
            </a:pPr>
            <a:r>
              <a:rPr lang="en-US" sz="1400"/>
              <a:t> Supply Lighting</a:t>
            </a:r>
          </a:p>
          <a:p>
            <a:pPr>
              <a:spcBef>
                <a:spcPct val="15000"/>
              </a:spcBef>
              <a:buFontTx/>
              <a:buChar char="•"/>
            </a:pPr>
            <a:r>
              <a:rPr lang="en-US" sz="1400"/>
              <a:t> Project amount : 10,252.73 USD</a:t>
            </a:r>
          </a:p>
          <a:p>
            <a:pPr>
              <a:spcBef>
                <a:spcPct val="15000"/>
              </a:spcBef>
            </a:pPr>
            <a:r>
              <a:rPr lang="en-US" sz="1400" b="1"/>
              <a:t>YAMAHA FACTORY </a:t>
            </a:r>
          </a:p>
          <a:p>
            <a:pPr>
              <a:spcBef>
                <a:spcPct val="15000"/>
              </a:spcBef>
              <a:buFontTx/>
              <a:buChar char="•"/>
            </a:pPr>
            <a:r>
              <a:rPr lang="en-US" sz="1400"/>
              <a:t> Supply Lighting</a:t>
            </a:r>
          </a:p>
          <a:p>
            <a:pPr>
              <a:spcBef>
                <a:spcPct val="15000"/>
              </a:spcBef>
              <a:buFontTx/>
              <a:buChar char="•"/>
            </a:pPr>
            <a:r>
              <a:rPr lang="en-US" sz="1400"/>
              <a:t> Project amount : 11,852.73 USD</a:t>
            </a:r>
          </a:p>
          <a:p>
            <a:pPr>
              <a:spcBef>
                <a:spcPct val="15000"/>
              </a:spcBef>
            </a:pPr>
            <a:r>
              <a:rPr lang="en-US" sz="1400" b="1"/>
              <a:t>41 LY THAI TO BUILDING</a:t>
            </a:r>
          </a:p>
          <a:p>
            <a:pPr>
              <a:spcBef>
                <a:spcPct val="15000"/>
              </a:spcBef>
              <a:buFontTx/>
              <a:buChar char="•"/>
            </a:pPr>
            <a:r>
              <a:rPr lang="en-US" sz="1400"/>
              <a:t> Design Mechanical and Electrical system</a:t>
            </a:r>
          </a:p>
          <a:p>
            <a:pPr>
              <a:spcBef>
                <a:spcPct val="15000"/>
              </a:spcBef>
              <a:buFontTx/>
              <a:buChar char="•"/>
            </a:pPr>
            <a:r>
              <a:rPr lang="en-US" sz="1400"/>
              <a:t> Project amount : 7,000.00 USD</a:t>
            </a:r>
          </a:p>
        </p:txBody>
      </p:sp>
      <p:pic>
        <p:nvPicPr>
          <p:cNvPr id="17416" name="Picture 6" descr="pic 12"/>
          <p:cNvPicPr>
            <a:picLocks noChangeAspect="1" noChangeArrowheads="1"/>
          </p:cNvPicPr>
          <p:nvPr/>
        </p:nvPicPr>
        <p:blipFill>
          <a:blip r:embed="rId3"/>
          <a:srcRect/>
          <a:stretch>
            <a:fillRect/>
          </a:stretch>
        </p:blipFill>
        <p:spPr bwMode="auto">
          <a:xfrm>
            <a:off x="0" y="0"/>
            <a:ext cx="2620963" cy="685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18435" name="Picture 9"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18436" name="Rectangle 10"/>
          <p:cNvSpPr>
            <a:spLocks noChangeArrowheads="1"/>
          </p:cNvSpPr>
          <p:nvPr/>
        </p:nvSpPr>
        <p:spPr bwMode="auto">
          <a:xfrm>
            <a:off x="0" y="152400"/>
            <a:ext cx="9144000" cy="533400"/>
          </a:xfrm>
          <a:prstGeom prst="rect">
            <a:avLst/>
          </a:prstGeom>
          <a:gradFill rotWithShape="1">
            <a:gsLst>
              <a:gs pos="0">
                <a:schemeClr val="bg2"/>
              </a:gs>
              <a:gs pos="100000">
                <a:schemeClr val="bg1"/>
              </a:gs>
            </a:gsLst>
            <a:lin ang="0" scaled="1"/>
          </a:gradFill>
          <a:ln w="9525">
            <a:noFill/>
            <a:miter lim="800000"/>
            <a:headEnd/>
            <a:tailEnd/>
          </a:ln>
        </p:spPr>
        <p:txBody>
          <a:bodyPr wrap="none" anchor="ctr"/>
          <a:lstStyle/>
          <a:p>
            <a:pPr algn="ctr"/>
            <a:endParaRPr lang="en-US"/>
          </a:p>
        </p:txBody>
      </p:sp>
      <p:sp>
        <p:nvSpPr>
          <p:cNvPr id="18437" name="AutoShape 11"/>
          <p:cNvSpPr>
            <a:spLocks noChangeArrowheads="1"/>
          </p:cNvSpPr>
          <p:nvPr/>
        </p:nvSpPr>
        <p:spPr bwMode="auto">
          <a:xfrm>
            <a:off x="0" y="258763"/>
            <a:ext cx="457200" cy="304800"/>
          </a:xfrm>
          <a:prstGeom prst="rightArrow">
            <a:avLst>
              <a:gd name="adj1" fmla="val 50000"/>
              <a:gd name="adj2" fmla="val 37500"/>
            </a:avLst>
          </a:prstGeom>
          <a:solidFill>
            <a:srgbClr val="FFCC00"/>
          </a:solidFill>
          <a:ln w="9525">
            <a:noFill/>
            <a:miter lim="800000"/>
            <a:headEnd/>
            <a:tailEnd/>
          </a:ln>
        </p:spPr>
        <p:txBody>
          <a:bodyPr wrap="none" anchor="ctr"/>
          <a:lstStyle/>
          <a:p>
            <a:endParaRPr lang="en-US"/>
          </a:p>
        </p:txBody>
      </p:sp>
      <p:sp>
        <p:nvSpPr>
          <p:cNvPr id="18438" name="Rectangle 12"/>
          <p:cNvSpPr>
            <a:spLocks noChangeArrowheads="1"/>
          </p:cNvSpPr>
          <p:nvPr/>
        </p:nvSpPr>
        <p:spPr bwMode="auto">
          <a:xfrm>
            <a:off x="609600" y="228600"/>
            <a:ext cx="5486400" cy="411163"/>
          </a:xfrm>
          <a:prstGeom prst="rect">
            <a:avLst/>
          </a:prstGeom>
          <a:noFill/>
          <a:ln w="9525">
            <a:noFill/>
            <a:miter lim="800000"/>
            <a:headEnd/>
            <a:tailEnd/>
          </a:ln>
        </p:spPr>
        <p:txBody>
          <a:bodyPr anchor="ctr"/>
          <a:lstStyle/>
          <a:p>
            <a:r>
              <a:rPr lang="en-US" sz="1600" b="1">
                <a:solidFill>
                  <a:srgbClr val="FFCC00"/>
                </a:solidFill>
              </a:rPr>
              <a:t>COMPLETED PROJECT</a:t>
            </a:r>
          </a:p>
        </p:txBody>
      </p:sp>
      <p:sp>
        <p:nvSpPr>
          <p:cNvPr id="18439" name="Text Box 4"/>
          <p:cNvSpPr txBox="1">
            <a:spLocks noChangeArrowheads="1"/>
          </p:cNvSpPr>
          <p:nvPr/>
        </p:nvSpPr>
        <p:spPr bwMode="auto">
          <a:xfrm>
            <a:off x="4114800" y="685800"/>
            <a:ext cx="5029200" cy="5997575"/>
          </a:xfrm>
          <a:prstGeom prst="rect">
            <a:avLst/>
          </a:prstGeom>
          <a:noFill/>
          <a:ln w="9525">
            <a:noFill/>
            <a:miter lim="800000"/>
            <a:headEnd/>
            <a:tailEnd/>
          </a:ln>
        </p:spPr>
        <p:txBody>
          <a:bodyPr>
            <a:spAutoFit/>
          </a:bodyPr>
          <a:lstStyle/>
          <a:p>
            <a:pPr>
              <a:spcBef>
                <a:spcPct val="10000"/>
              </a:spcBef>
            </a:pPr>
            <a:r>
              <a:rPr lang="en-US" sz="2000" b="1"/>
              <a:t>200</a:t>
            </a:r>
            <a:r>
              <a:rPr lang="vi-VN" sz="2000" b="1"/>
              <a:t>9</a:t>
            </a:r>
            <a:endParaRPr lang="en-US" sz="2000" b="1"/>
          </a:p>
          <a:p>
            <a:pPr>
              <a:spcBef>
                <a:spcPct val="10000"/>
              </a:spcBef>
            </a:pPr>
            <a:r>
              <a:rPr lang="en-US" sz="1400" b="1"/>
              <a:t>UNITED NATION INTERNATIONAL SCHOOL OF HANOI </a:t>
            </a:r>
          </a:p>
          <a:p>
            <a:pPr>
              <a:spcBef>
                <a:spcPct val="10000"/>
              </a:spcBef>
              <a:buFontTx/>
              <a:buChar char="•"/>
            </a:pPr>
            <a:r>
              <a:rPr lang="en-US" sz="1400"/>
              <a:t> Maintenance Mechanical and Electrical works</a:t>
            </a:r>
          </a:p>
          <a:p>
            <a:pPr>
              <a:spcBef>
                <a:spcPct val="10000"/>
              </a:spcBef>
              <a:buFontTx/>
              <a:buChar char="•"/>
            </a:pPr>
            <a:r>
              <a:rPr lang="en-US" sz="1400"/>
              <a:t> Project amount : 126,000.00 USD</a:t>
            </a:r>
          </a:p>
          <a:p>
            <a:pPr>
              <a:spcBef>
                <a:spcPct val="10000"/>
              </a:spcBef>
            </a:pPr>
            <a:r>
              <a:rPr lang="en-US" sz="1400" b="1"/>
              <a:t>SOFITEL METROPOLE HANOI HOTEL </a:t>
            </a:r>
          </a:p>
          <a:p>
            <a:pPr>
              <a:spcBef>
                <a:spcPct val="10000"/>
              </a:spcBef>
              <a:buFontTx/>
              <a:buChar char="•"/>
            </a:pPr>
            <a:r>
              <a:rPr lang="en-US" sz="1400"/>
              <a:t> Renovation, supply and install M&amp;E system</a:t>
            </a:r>
          </a:p>
          <a:p>
            <a:pPr>
              <a:spcBef>
                <a:spcPct val="10000"/>
              </a:spcBef>
              <a:buFontTx/>
              <a:buChar char="•"/>
            </a:pPr>
            <a:r>
              <a:rPr lang="en-US" sz="1400"/>
              <a:t> Project amount : 1,425,000.00 USD</a:t>
            </a:r>
          </a:p>
          <a:p>
            <a:pPr>
              <a:spcBef>
                <a:spcPct val="10000"/>
              </a:spcBef>
            </a:pPr>
            <a:r>
              <a:rPr lang="en-US" sz="1400" b="1"/>
              <a:t>HANOI TOWER CENTER </a:t>
            </a:r>
          </a:p>
          <a:p>
            <a:pPr>
              <a:spcBef>
                <a:spcPct val="10000"/>
              </a:spcBef>
              <a:buFontTx/>
              <a:buChar char="•"/>
            </a:pPr>
            <a:r>
              <a:rPr lang="en-US" sz="1400"/>
              <a:t> Renovation of ACMV system</a:t>
            </a:r>
          </a:p>
          <a:p>
            <a:pPr>
              <a:spcBef>
                <a:spcPct val="10000"/>
              </a:spcBef>
              <a:buFontTx/>
              <a:buChar char="•"/>
            </a:pPr>
            <a:r>
              <a:rPr lang="en-US" sz="1400"/>
              <a:t> Project amount : 104,000.00 USD</a:t>
            </a:r>
          </a:p>
          <a:p>
            <a:pPr>
              <a:spcBef>
                <a:spcPct val="10000"/>
              </a:spcBef>
            </a:pPr>
            <a:r>
              <a:rPr lang="en-US" sz="1400" b="1"/>
              <a:t>KINDER WORLD - HA THANG BUILDING </a:t>
            </a:r>
          </a:p>
          <a:p>
            <a:pPr>
              <a:spcBef>
                <a:spcPct val="10000"/>
              </a:spcBef>
              <a:buFontTx/>
              <a:buChar char="•"/>
            </a:pPr>
            <a:r>
              <a:rPr lang="en-US" sz="1400"/>
              <a:t> Electrical works</a:t>
            </a:r>
          </a:p>
          <a:p>
            <a:pPr>
              <a:spcBef>
                <a:spcPct val="10000"/>
              </a:spcBef>
              <a:buFontTx/>
              <a:buChar char="•"/>
            </a:pPr>
            <a:r>
              <a:rPr lang="en-US" sz="1400"/>
              <a:t> Project amount : 700.000.000,00 VND</a:t>
            </a:r>
          </a:p>
          <a:p>
            <a:pPr>
              <a:spcBef>
                <a:spcPct val="10000"/>
              </a:spcBef>
            </a:pPr>
            <a:r>
              <a:rPr lang="en-US" sz="1400" b="1"/>
              <a:t>GAMUDA LAND </a:t>
            </a:r>
          </a:p>
          <a:p>
            <a:pPr>
              <a:spcBef>
                <a:spcPct val="10000"/>
              </a:spcBef>
              <a:buFontTx/>
              <a:buChar char="•"/>
            </a:pPr>
            <a:r>
              <a:rPr lang="en-US" sz="1400"/>
              <a:t> M &amp; E for Mock up and Waterfront park</a:t>
            </a:r>
          </a:p>
          <a:p>
            <a:pPr>
              <a:spcBef>
                <a:spcPct val="10000"/>
              </a:spcBef>
              <a:buFontTx/>
              <a:buChar char="•"/>
            </a:pPr>
            <a:r>
              <a:rPr lang="en-US" sz="1400"/>
              <a:t> Project amount : 284,000.00 USD</a:t>
            </a:r>
          </a:p>
          <a:p>
            <a:pPr>
              <a:spcBef>
                <a:spcPct val="10000"/>
              </a:spcBef>
            </a:pPr>
            <a:r>
              <a:rPr lang="en-US" sz="1400" b="1"/>
              <a:t>1A-01 HIGH-RISE APARTMENT - ECOPARK</a:t>
            </a:r>
          </a:p>
          <a:p>
            <a:pPr>
              <a:spcBef>
                <a:spcPct val="10000"/>
              </a:spcBef>
              <a:buFontTx/>
              <a:buChar char="•"/>
            </a:pPr>
            <a:r>
              <a:rPr lang="en-US" sz="1400"/>
              <a:t> M &amp; E design works</a:t>
            </a:r>
          </a:p>
          <a:p>
            <a:pPr>
              <a:spcBef>
                <a:spcPct val="10000"/>
              </a:spcBef>
              <a:buFontTx/>
              <a:buChar char="•"/>
            </a:pPr>
            <a:r>
              <a:rPr lang="en-US" sz="1400"/>
              <a:t> Project amount : 155,000.00 USD</a:t>
            </a:r>
          </a:p>
          <a:p>
            <a:pPr>
              <a:spcBef>
                <a:spcPct val="10000"/>
              </a:spcBef>
            </a:pPr>
            <a:r>
              <a:rPr lang="en-US" sz="1400" b="1"/>
              <a:t>HONG KONG TOWER</a:t>
            </a:r>
            <a:r>
              <a:rPr lang="en-US" sz="1400"/>
              <a:t> </a:t>
            </a:r>
          </a:p>
          <a:p>
            <a:pPr>
              <a:spcBef>
                <a:spcPct val="10000"/>
              </a:spcBef>
              <a:buFontTx/>
              <a:buChar char="•"/>
            </a:pPr>
            <a:r>
              <a:rPr lang="en-US" sz="1400"/>
              <a:t> M &amp; E design works </a:t>
            </a:r>
          </a:p>
          <a:p>
            <a:pPr>
              <a:spcBef>
                <a:spcPct val="10000"/>
              </a:spcBef>
              <a:buFontTx/>
              <a:buChar char="•"/>
            </a:pPr>
            <a:r>
              <a:rPr lang="en-US" sz="1400"/>
              <a:t> Project amount : 55,000.00 USD</a:t>
            </a:r>
          </a:p>
          <a:p>
            <a:pPr>
              <a:spcBef>
                <a:spcPct val="10000"/>
              </a:spcBef>
            </a:pPr>
            <a:r>
              <a:rPr lang="en-US" sz="1400" b="1"/>
              <a:t>BUNKA VIET NAM </a:t>
            </a:r>
          </a:p>
          <a:p>
            <a:pPr>
              <a:spcBef>
                <a:spcPct val="10000"/>
              </a:spcBef>
              <a:buFontTx/>
              <a:buChar char="•"/>
            </a:pPr>
            <a:r>
              <a:rPr lang="en-US" sz="1400"/>
              <a:t> Supply Lighting </a:t>
            </a:r>
          </a:p>
          <a:p>
            <a:pPr>
              <a:spcBef>
                <a:spcPct val="10000"/>
              </a:spcBef>
              <a:buFontTx/>
              <a:buChar char="•"/>
            </a:pPr>
            <a:r>
              <a:rPr lang="en-US" sz="1400"/>
              <a:t> Project amount : 22,000.00 USD</a:t>
            </a:r>
          </a:p>
        </p:txBody>
      </p:sp>
      <p:pic>
        <p:nvPicPr>
          <p:cNvPr id="18440" name="Picture 13" descr="DSC_3862"/>
          <p:cNvPicPr>
            <a:picLocks noChangeAspect="1" noChangeArrowheads="1"/>
          </p:cNvPicPr>
          <p:nvPr/>
        </p:nvPicPr>
        <p:blipFill>
          <a:blip r:embed="rId4" cstate="print"/>
          <a:srcRect/>
          <a:stretch>
            <a:fillRect/>
          </a:stretch>
        </p:blipFill>
        <p:spPr bwMode="auto">
          <a:xfrm>
            <a:off x="0" y="685800"/>
            <a:ext cx="3810000" cy="5900738"/>
          </a:xfrm>
          <a:prstGeom prst="rect">
            <a:avLst/>
          </a:prstGeom>
          <a:noFill/>
          <a:ln w="9525">
            <a:noFill/>
            <a:miter lim="800000"/>
            <a:headEnd/>
            <a:tailEnd/>
          </a:ln>
        </p:spPr>
      </p:pic>
      <p:sp>
        <p:nvSpPr>
          <p:cNvPr id="18441" name="Rectangle 15"/>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19459" name="Picture 6"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19460" name="Rectangle 7"/>
          <p:cNvSpPr>
            <a:spLocks noChangeArrowheads="1"/>
          </p:cNvSpPr>
          <p:nvPr/>
        </p:nvSpPr>
        <p:spPr bwMode="auto">
          <a:xfrm>
            <a:off x="0" y="228600"/>
            <a:ext cx="9144000" cy="533400"/>
          </a:xfrm>
          <a:prstGeom prst="rect">
            <a:avLst/>
          </a:prstGeom>
          <a:gradFill rotWithShape="1">
            <a:gsLst>
              <a:gs pos="0">
                <a:schemeClr val="bg2"/>
              </a:gs>
              <a:gs pos="100000">
                <a:schemeClr val="bg1"/>
              </a:gs>
            </a:gsLst>
            <a:lin ang="0" scaled="1"/>
          </a:gradFill>
          <a:ln w="9525">
            <a:noFill/>
            <a:miter lim="800000"/>
            <a:headEnd/>
            <a:tailEnd/>
          </a:ln>
        </p:spPr>
        <p:txBody>
          <a:bodyPr wrap="none" anchor="ctr"/>
          <a:lstStyle/>
          <a:p>
            <a:pPr algn="ctr"/>
            <a:endParaRPr lang="en-US"/>
          </a:p>
        </p:txBody>
      </p:sp>
      <p:sp>
        <p:nvSpPr>
          <p:cNvPr id="19461" name="AutoShape 8"/>
          <p:cNvSpPr>
            <a:spLocks noChangeArrowheads="1"/>
          </p:cNvSpPr>
          <p:nvPr/>
        </p:nvSpPr>
        <p:spPr bwMode="auto">
          <a:xfrm>
            <a:off x="0" y="304800"/>
            <a:ext cx="457200" cy="304800"/>
          </a:xfrm>
          <a:prstGeom prst="rightArrow">
            <a:avLst>
              <a:gd name="adj1" fmla="val 50000"/>
              <a:gd name="adj2" fmla="val 37500"/>
            </a:avLst>
          </a:prstGeom>
          <a:solidFill>
            <a:srgbClr val="FFCC00"/>
          </a:solidFill>
          <a:ln w="9525">
            <a:noFill/>
            <a:miter lim="800000"/>
            <a:headEnd/>
            <a:tailEnd/>
          </a:ln>
        </p:spPr>
        <p:txBody>
          <a:bodyPr wrap="none" anchor="ctr"/>
          <a:lstStyle/>
          <a:p>
            <a:endParaRPr lang="en-US"/>
          </a:p>
        </p:txBody>
      </p:sp>
      <p:sp>
        <p:nvSpPr>
          <p:cNvPr id="19462" name="Rectangle 9"/>
          <p:cNvSpPr>
            <a:spLocks noChangeArrowheads="1"/>
          </p:cNvSpPr>
          <p:nvPr/>
        </p:nvSpPr>
        <p:spPr bwMode="auto">
          <a:xfrm>
            <a:off x="609600" y="304800"/>
            <a:ext cx="5486400" cy="411163"/>
          </a:xfrm>
          <a:prstGeom prst="rect">
            <a:avLst/>
          </a:prstGeom>
          <a:noFill/>
          <a:ln w="9525">
            <a:noFill/>
            <a:miter lim="800000"/>
            <a:headEnd/>
            <a:tailEnd/>
          </a:ln>
        </p:spPr>
        <p:txBody>
          <a:bodyPr anchor="ctr"/>
          <a:lstStyle/>
          <a:p>
            <a:r>
              <a:rPr lang="en-US" sz="1600" b="1">
                <a:solidFill>
                  <a:srgbClr val="FFCC00"/>
                </a:solidFill>
              </a:rPr>
              <a:t>COMPLETED PROJECT</a:t>
            </a:r>
          </a:p>
        </p:txBody>
      </p:sp>
      <p:sp>
        <p:nvSpPr>
          <p:cNvPr id="19463" name="Text Box 4"/>
          <p:cNvSpPr txBox="1">
            <a:spLocks noChangeArrowheads="1"/>
          </p:cNvSpPr>
          <p:nvPr/>
        </p:nvSpPr>
        <p:spPr bwMode="auto">
          <a:xfrm>
            <a:off x="4191000" y="1066800"/>
            <a:ext cx="4648200" cy="5289550"/>
          </a:xfrm>
          <a:prstGeom prst="rect">
            <a:avLst/>
          </a:prstGeom>
          <a:noFill/>
          <a:ln w="9525">
            <a:noFill/>
            <a:miter lim="800000"/>
            <a:headEnd/>
            <a:tailEnd/>
          </a:ln>
        </p:spPr>
        <p:txBody>
          <a:bodyPr>
            <a:spAutoFit/>
          </a:bodyPr>
          <a:lstStyle/>
          <a:p>
            <a:pPr>
              <a:spcBef>
                <a:spcPct val="45000"/>
              </a:spcBef>
            </a:pPr>
            <a:r>
              <a:rPr lang="en-US" sz="2000" b="1"/>
              <a:t>20</a:t>
            </a:r>
            <a:r>
              <a:rPr lang="vi-VN" sz="2000" b="1"/>
              <a:t>10</a:t>
            </a:r>
            <a:endParaRPr lang="en-US" sz="2000" b="1"/>
          </a:p>
          <a:p>
            <a:r>
              <a:rPr lang="en-US" sz="1400" b="1"/>
              <a:t>INAX VIET NAM PHASE 5 </a:t>
            </a:r>
          </a:p>
          <a:p>
            <a:pPr>
              <a:buFontTx/>
              <a:buChar char="•"/>
            </a:pPr>
            <a:r>
              <a:rPr lang="en-US" sz="1400"/>
              <a:t> Supply Lighting</a:t>
            </a:r>
          </a:p>
          <a:p>
            <a:pPr>
              <a:buFontTx/>
              <a:buChar char="•"/>
            </a:pPr>
            <a:r>
              <a:rPr lang="en-US" sz="1400"/>
              <a:t> Project amount : 15,000.00 USD</a:t>
            </a:r>
          </a:p>
          <a:p>
            <a:r>
              <a:rPr lang="en-US" sz="1400" b="1"/>
              <a:t>YAMAHA VIET NAM FACTORY </a:t>
            </a:r>
          </a:p>
          <a:p>
            <a:pPr>
              <a:buFontTx/>
              <a:buChar char="•"/>
            </a:pPr>
            <a:r>
              <a:rPr lang="en-US" sz="1400"/>
              <a:t> Renovation of M &amp; E works</a:t>
            </a:r>
          </a:p>
          <a:p>
            <a:pPr>
              <a:buFontTx/>
              <a:buChar char="•"/>
            </a:pPr>
            <a:r>
              <a:rPr lang="en-US" sz="1400"/>
              <a:t> Project amount : 146,740.00 USD</a:t>
            </a:r>
          </a:p>
          <a:p>
            <a:r>
              <a:rPr lang="en-US" sz="1400" b="1"/>
              <a:t>UNITED NATION INTERNATIONAL SCHOOL OF HANOI </a:t>
            </a:r>
          </a:p>
          <a:p>
            <a:pPr>
              <a:buFontTx/>
              <a:buChar char="•"/>
            </a:pPr>
            <a:r>
              <a:rPr lang="en-US" sz="1400"/>
              <a:t> Mechanical &amp; Electrical works for Relocation of Outdoor Units Aircons</a:t>
            </a:r>
          </a:p>
          <a:p>
            <a:pPr>
              <a:buFontTx/>
              <a:buChar char="•"/>
            </a:pPr>
            <a:r>
              <a:rPr lang="en-US" sz="1400"/>
              <a:t> Project amount : 136,000.00 USD</a:t>
            </a:r>
          </a:p>
          <a:p>
            <a:r>
              <a:rPr lang="en-US" sz="1400" b="1"/>
              <a:t>YAMAHA VIETNAM FACTORY</a:t>
            </a:r>
          </a:p>
          <a:p>
            <a:pPr>
              <a:buFontTx/>
              <a:buChar char="•"/>
            </a:pPr>
            <a:r>
              <a:rPr lang="en-US" sz="1400"/>
              <a:t> Renovation of M&amp;E system and Instruments work</a:t>
            </a:r>
          </a:p>
          <a:p>
            <a:pPr>
              <a:buFontTx/>
              <a:buChar char="•"/>
            </a:pPr>
            <a:r>
              <a:rPr lang="en-US" sz="1400"/>
              <a:t> Project amount : 94,500.00 USD</a:t>
            </a:r>
          </a:p>
          <a:p>
            <a:r>
              <a:rPr lang="en-US" sz="1400" b="1"/>
              <a:t>SUMITOMO HEAVY INDUSTRY FACTORY</a:t>
            </a:r>
          </a:p>
          <a:p>
            <a:pPr>
              <a:buFontTx/>
              <a:buChar char="•"/>
            </a:pPr>
            <a:r>
              <a:rPr lang="en-US" sz="1400"/>
              <a:t> Renocation of M&amp;E system  </a:t>
            </a:r>
          </a:p>
          <a:p>
            <a:pPr>
              <a:buFontTx/>
              <a:buChar char="•"/>
            </a:pPr>
            <a:r>
              <a:rPr lang="en-US" sz="1400"/>
              <a:t> Project amount: 87,000. 00 USD</a:t>
            </a:r>
          </a:p>
          <a:p>
            <a:r>
              <a:rPr lang="en-US" sz="1400" b="1"/>
              <a:t>METROPOLE HANOI HOTEL</a:t>
            </a:r>
          </a:p>
          <a:p>
            <a:pPr>
              <a:buFontTx/>
              <a:buChar char="•"/>
            </a:pPr>
            <a:r>
              <a:rPr lang="en-US" sz="1400"/>
              <a:t> Maintenance of M&amp;E system  </a:t>
            </a:r>
          </a:p>
          <a:p>
            <a:pPr>
              <a:buFontTx/>
              <a:buChar char="•"/>
            </a:pPr>
            <a:r>
              <a:rPr lang="en-US" sz="1400"/>
              <a:t> Project amount: 15,000. 00 USD</a:t>
            </a:r>
          </a:p>
          <a:p>
            <a:r>
              <a:rPr lang="en-US" sz="1400" b="1"/>
              <a:t>CENTRAL EYE HOSPITAL</a:t>
            </a:r>
            <a:r>
              <a:rPr lang="en-US" sz="1400"/>
              <a:t> </a:t>
            </a:r>
          </a:p>
          <a:p>
            <a:pPr>
              <a:buFontTx/>
              <a:buChar char="•"/>
            </a:pPr>
            <a:r>
              <a:rPr lang="en-US" sz="1400"/>
              <a:t> Supply Lightning system.</a:t>
            </a:r>
          </a:p>
          <a:p>
            <a:pPr>
              <a:buFontTx/>
              <a:buChar char="•"/>
            </a:pPr>
            <a:r>
              <a:rPr lang="en-US" sz="1400"/>
              <a:t> Project amount: 285,000.000. 00 VND</a:t>
            </a:r>
          </a:p>
        </p:txBody>
      </p:sp>
      <p:pic>
        <p:nvPicPr>
          <p:cNvPr id="19464" name="Picture 11" descr="IMG_1876"/>
          <p:cNvPicPr>
            <a:picLocks noChangeAspect="1" noChangeArrowheads="1"/>
          </p:cNvPicPr>
          <p:nvPr/>
        </p:nvPicPr>
        <p:blipFill>
          <a:blip r:embed="rId4"/>
          <a:srcRect/>
          <a:stretch>
            <a:fillRect/>
          </a:stretch>
        </p:blipFill>
        <p:spPr bwMode="auto">
          <a:xfrm>
            <a:off x="0" y="3733800"/>
            <a:ext cx="3810000" cy="2857500"/>
          </a:xfrm>
          <a:prstGeom prst="rect">
            <a:avLst/>
          </a:prstGeom>
          <a:noFill/>
          <a:ln w="9525">
            <a:noFill/>
            <a:miter lim="800000"/>
            <a:headEnd/>
            <a:tailEnd/>
          </a:ln>
        </p:spPr>
      </p:pic>
      <p:pic>
        <p:nvPicPr>
          <p:cNvPr id="19465" name="Picture 12" descr="Admin Building - Yenso STP"/>
          <p:cNvPicPr>
            <a:picLocks noChangeAspect="1" noChangeArrowheads="1"/>
          </p:cNvPicPr>
          <p:nvPr/>
        </p:nvPicPr>
        <p:blipFill>
          <a:blip r:embed="rId5"/>
          <a:srcRect/>
          <a:stretch>
            <a:fillRect/>
          </a:stretch>
        </p:blipFill>
        <p:spPr bwMode="auto">
          <a:xfrm>
            <a:off x="0" y="838200"/>
            <a:ext cx="3810000" cy="2857500"/>
          </a:xfrm>
          <a:prstGeom prst="rect">
            <a:avLst/>
          </a:prstGeom>
          <a:noFill/>
          <a:ln w="9525">
            <a:noFill/>
            <a:miter lim="800000"/>
            <a:headEnd/>
            <a:tailEnd/>
          </a:ln>
        </p:spPr>
      </p:pic>
      <p:sp>
        <p:nvSpPr>
          <p:cNvPr id="19466" name="Rectangle 13"/>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sp>
        <p:nvSpPr>
          <p:cNvPr id="20483" name="Rectangle 9"/>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sp>
        <p:nvSpPr>
          <p:cNvPr id="20484" name="AutoShape 10"/>
          <p:cNvSpPr>
            <a:spLocks noChangeArrowheads="1"/>
          </p:cNvSpPr>
          <p:nvPr/>
        </p:nvSpPr>
        <p:spPr bwMode="auto">
          <a:xfrm>
            <a:off x="0" y="304800"/>
            <a:ext cx="457200" cy="304800"/>
          </a:xfrm>
          <a:prstGeom prst="rightArrow">
            <a:avLst>
              <a:gd name="adj1" fmla="val 50000"/>
              <a:gd name="adj2" fmla="val 37500"/>
            </a:avLst>
          </a:prstGeom>
          <a:solidFill>
            <a:schemeClr val="accent2"/>
          </a:solidFill>
          <a:ln w="9525">
            <a:noFill/>
            <a:miter lim="800000"/>
            <a:headEnd/>
            <a:tailEnd/>
          </a:ln>
        </p:spPr>
        <p:txBody>
          <a:bodyPr wrap="none" anchor="ctr"/>
          <a:lstStyle/>
          <a:p>
            <a:endParaRPr lang="en-US"/>
          </a:p>
        </p:txBody>
      </p:sp>
      <p:sp>
        <p:nvSpPr>
          <p:cNvPr id="20485" name="Rectangle 11"/>
          <p:cNvSpPr>
            <a:spLocks noChangeArrowheads="1"/>
          </p:cNvSpPr>
          <p:nvPr/>
        </p:nvSpPr>
        <p:spPr bwMode="auto">
          <a:xfrm>
            <a:off x="609600" y="304800"/>
            <a:ext cx="5486400" cy="411163"/>
          </a:xfrm>
          <a:prstGeom prst="rect">
            <a:avLst/>
          </a:prstGeom>
          <a:noFill/>
          <a:ln w="9525">
            <a:noFill/>
            <a:miter lim="800000"/>
            <a:headEnd/>
            <a:tailEnd/>
          </a:ln>
        </p:spPr>
        <p:txBody>
          <a:bodyPr anchor="ctr"/>
          <a:lstStyle/>
          <a:p>
            <a:r>
              <a:rPr lang="en-US" sz="1600" b="1">
                <a:solidFill>
                  <a:schemeClr val="accent2"/>
                </a:solidFill>
              </a:rPr>
              <a:t>CURRENT PROJECT</a:t>
            </a:r>
          </a:p>
        </p:txBody>
      </p:sp>
      <p:sp>
        <p:nvSpPr>
          <p:cNvPr id="20486" name="Text Box 4"/>
          <p:cNvSpPr txBox="1">
            <a:spLocks noChangeArrowheads="1"/>
          </p:cNvSpPr>
          <p:nvPr/>
        </p:nvSpPr>
        <p:spPr bwMode="auto">
          <a:xfrm>
            <a:off x="4953000" y="1066800"/>
            <a:ext cx="3962400" cy="2219325"/>
          </a:xfrm>
          <a:prstGeom prst="rect">
            <a:avLst/>
          </a:prstGeom>
          <a:noFill/>
          <a:ln w="9525">
            <a:noFill/>
            <a:miter lim="800000"/>
            <a:headEnd/>
            <a:tailEnd/>
          </a:ln>
        </p:spPr>
        <p:txBody>
          <a:bodyPr>
            <a:spAutoFit/>
          </a:bodyPr>
          <a:lstStyle/>
          <a:p>
            <a:r>
              <a:rPr lang="en-US" sz="1400" b="1"/>
              <a:t>GAMUDA ENGINEERING/ GAMUDA LAND</a:t>
            </a:r>
            <a:r>
              <a:rPr lang="en-US" sz="1400"/>
              <a:t>  </a:t>
            </a:r>
          </a:p>
          <a:p>
            <a:pPr>
              <a:buFontTx/>
              <a:buChar char="•"/>
            </a:pPr>
            <a:r>
              <a:rPr lang="en-US" sz="1400"/>
              <a:t> Supply and insall 22kv Substation and network</a:t>
            </a:r>
          </a:p>
          <a:p>
            <a:pPr>
              <a:buFontTx/>
              <a:buChar char="•"/>
            </a:pPr>
            <a:r>
              <a:rPr lang="en-US" sz="1400"/>
              <a:t> Project amount : 440,000.00 USD</a:t>
            </a:r>
          </a:p>
          <a:p>
            <a:r>
              <a:rPr lang="en-US" sz="1400" b="1"/>
              <a:t>GAMUDA ENGINEERING/ GAMUDA LAND</a:t>
            </a:r>
          </a:p>
          <a:p>
            <a:pPr>
              <a:buFontTx/>
              <a:buChar char="•"/>
            </a:pPr>
            <a:r>
              <a:rPr lang="en-US" sz="1400"/>
              <a:t> Mechanical &amp; Electrical works for Admin building</a:t>
            </a:r>
          </a:p>
          <a:p>
            <a:pPr>
              <a:buFontTx/>
              <a:buChar char="•"/>
            </a:pPr>
            <a:r>
              <a:rPr lang="en-US" sz="1400"/>
              <a:t> Project amount : 4.600.000.000,00 VND</a:t>
            </a:r>
          </a:p>
          <a:p>
            <a:r>
              <a:rPr lang="en-US" sz="1400" b="1"/>
              <a:t>YENSO STP PLAN/ GAMUDA ENGINEERING</a:t>
            </a:r>
          </a:p>
          <a:p>
            <a:pPr>
              <a:buFontTx/>
              <a:buChar char="•"/>
            </a:pPr>
            <a:r>
              <a:rPr lang="en-US" sz="1400"/>
              <a:t> Electrical works for STP plant</a:t>
            </a:r>
          </a:p>
          <a:p>
            <a:pPr>
              <a:buFontTx/>
              <a:buChar char="•"/>
            </a:pPr>
            <a:r>
              <a:rPr lang="en-US" sz="1400"/>
              <a:t> Project amount : 1,200,000.00 USD</a:t>
            </a:r>
          </a:p>
        </p:txBody>
      </p:sp>
      <p:pic>
        <p:nvPicPr>
          <p:cNvPr id="20487" name="Picture 22" descr="IMG_0569"/>
          <p:cNvPicPr preferRelativeResize="0">
            <a:picLocks noChangeAspect="1" noChangeArrowheads="1"/>
          </p:cNvPicPr>
          <p:nvPr/>
        </p:nvPicPr>
        <p:blipFill>
          <a:blip r:embed="rId3"/>
          <a:srcRect/>
          <a:stretch>
            <a:fillRect/>
          </a:stretch>
        </p:blipFill>
        <p:spPr bwMode="auto">
          <a:xfrm>
            <a:off x="0" y="914400"/>
            <a:ext cx="4652963" cy="3546475"/>
          </a:xfrm>
          <a:prstGeom prst="rect">
            <a:avLst/>
          </a:prstGeom>
          <a:noFill/>
          <a:ln w="9525">
            <a:noFill/>
            <a:miter lim="800000"/>
            <a:headEnd/>
            <a:tailEnd/>
          </a:ln>
        </p:spPr>
      </p:pic>
      <p:pic>
        <p:nvPicPr>
          <p:cNvPr id="20488" name="Picture 21" descr="IMG_0213"/>
          <p:cNvPicPr>
            <a:picLocks noChangeAspect="1" noChangeArrowheads="1"/>
          </p:cNvPicPr>
          <p:nvPr/>
        </p:nvPicPr>
        <p:blipFill>
          <a:blip r:embed="rId4" cstate="print"/>
          <a:srcRect/>
          <a:stretch>
            <a:fillRect/>
          </a:stretch>
        </p:blipFill>
        <p:spPr bwMode="auto">
          <a:xfrm>
            <a:off x="381000" y="4038600"/>
            <a:ext cx="3200400" cy="2400300"/>
          </a:xfrm>
          <a:prstGeom prst="rect">
            <a:avLst/>
          </a:prstGeom>
          <a:noFill/>
          <a:ln w="57150">
            <a:solidFill>
              <a:schemeClr val="bg1"/>
            </a:solidFill>
            <a:miter lim="800000"/>
            <a:headEnd/>
            <a:tailEnd/>
          </a:ln>
        </p:spPr>
      </p:pic>
      <p:pic>
        <p:nvPicPr>
          <p:cNvPr id="20489" name="Picture 23" descr="IMG_0573"/>
          <p:cNvPicPr>
            <a:picLocks noChangeAspect="1" noChangeArrowheads="1"/>
          </p:cNvPicPr>
          <p:nvPr/>
        </p:nvPicPr>
        <p:blipFill>
          <a:blip r:embed="rId5"/>
          <a:srcRect/>
          <a:stretch>
            <a:fillRect/>
          </a:stretch>
        </p:blipFill>
        <p:spPr bwMode="auto">
          <a:xfrm>
            <a:off x="3962400" y="4038600"/>
            <a:ext cx="3200400" cy="2400300"/>
          </a:xfrm>
          <a:prstGeom prst="rect">
            <a:avLst/>
          </a:prstGeom>
          <a:noFill/>
          <a:ln w="57150">
            <a:solidFill>
              <a:schemeClr val="bg1"/>
            </a:solidFill>
            <a:miter lim="800000"/>
            <a:headEnd/>
            <a:tailEnd/>
          </a:ln>
        </p:spPr>
      </p:pic>
      <p:pic>
        <p:nvPicPr>
          <p:cNvPr id="20490" name="Picture 24" descr="logo"/>
          <p:cNvPicPr>
            <a:picLocks noChangeAspect="1" noChangeArrowheads="1"/>
          </p:cNvPicPr>
          <p:nvPr/>
        </p:nvPicPr>
        <p:blipFill>
          <a:blip r:embed="rId6"/>
          <a:srcRect/>
          <a:stretch>
            <a:fillRect/>
          </a:stretch>
        </p:blipFill>
        <p:spPr bwMode="auto">
          <a:xfrm>
            <a:off x="7772400" y="5562600"/>
            <a:ext cx="668338" cy="685800"/>
          </a:xfrm>
          <a:prstGeom prst="rect">
            <a:avLst/>
          </a:prstGeom>
          <a:noFill/>
          <a:ln w="9525">
            <a:noFill/>
            <a:miter lim="800000"/>
            <a:headEnd/>
            <a:tailEnd/>
          </a:ln>
        </p:spPr>
      </p:pic>
      <p:sp>
        <p:nvSpPr>
          <p:cNvPr id="20491" name="Rectangle 25"/>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BOTTOM"/>
          <p:cNvPicPr>
            <a:picLocks noChangeAspect="1" noChangeArrowheads="1"/>
          </p:cNvPicPr>
          <p:nvPr/>
        </p:nvPicPr>
        <p:blipFill>
          <a:blip r:embed="rId2"/>
          <a:srcRect/>
          <a:stretch>
            <a:fillRect/>
          </a:stretch>
        </p:blipFill>
        <p:spPr bwMode="auto">
          <a:xfrm>
            <a:off x="0" y="2506663"/>
            <a:ext cx="9144000" cy="4351337"/>
          </a:xfrm>
          <a:prstGeom prst="rect">
            <a:avLst/>
          </a:prstGeom>
          <a:noFill/>
          <a:ln w="9525">
            <a:noFill/>
            <a:miter lim="800000"/>
            <a:headEnd/>
            <a:tailEnd/>
          </a:ln>
        </p:spPr>
      </p:pic>
      <p:sp>
        <p:nvSpPr>
          <p:cNvPr id="3075" name="Rectangle 3"/>
          <p:cNvSpPr>
            <a:spLocks noGrp="1" noChangeArrowheads="1"/>
          </p:cNvSpPr>
          <p:nvPr>
            <p:ph type="body" idx="1"/>
          </p:nvPr>
        </p:nvSpPr>
        <p:spPr>
          <a:xfrm>
            <a:off x="1752600" y="990600"/>
            <a:ext cx="4800600" cy="4525963"/>
          </a:xfrm>
        </p:spPr>
        <p:txBody>
          <a:bodyPr/>
          <a:lstStyle/>
          <a:p>
            <a:pPr eaLnBrk="1" hangingPunct="1">
              <a:lnSpc>
                <a:spcPct val="200000"/>
              </a:lnSpc>
            </a:pPr>
            <a:r>
              <a:rPr lang="en-US" sz="1400" b="1" dirty="0" smtClean="0">
                <a:solidFill>
                  <a:schemeClr val="accent2"/>
                </a:solidFill>
              </a:rPr>
              <a:t>INTRODUCTION</a:t>
            </a:r>
          </a:p>
          <a:p>
            <a:pPr eaLnBrk="1" hangingPunct="1">
              <a:lnSpc>
                <a:spcPct val="200000"/>
              </a:lnSpc>
            </a:pPr>
            <a:r>
              <a:rPr lang="en-US" sz="1400" b="1" dirty="0" smtClean="0">
                <a:solidFill>
                  <a:schemeClr val="accent2"/>
                </a:solidFill>
              </a:rPr>
              <a:t>GENERAL OUTLINE OF COMPANY</a:t>
            </a:r>
          </a:p>
          <a:p>
            <a:pPr eaLnBrk="1" hangingPunct="1">
              <a:lnSpc>
                <a:spcPct val="200000"/>
              </a:lnSpc>
            </a:pPr>
            <a:r>
              <a:rPr lang="en-US" sz="1400" b="1" dirty="0" smtClean="0">
                <a:solidFill>
                  <a:schemeClr val="accent2"/>
                </a:solidFill>
              </a:rPr>
              <a:t>MISSION STATEMENTS</a:t>
            </a:r>
          </a:p>
          <a:p>
            <a:pPr eaLnBrk="1" hangingPunct="1">
              <a:lnSpc>
                <a:spcPct val="200000"/>
              </a:lnSpc>
            </a:pPr>
            <a:r>
              <a:rPr lang="en-US" sz="1400" b="1" dirty="0" smtClean="0">
                <a:solidFill>
                  <a:schemeClr val="accent2"/>
                </a:solidFill>
              </a:rPr>
              <a:t>VTE SERVICES</a:t>
            </a:r>
          </a:p>
          <a:p>
            <a:pPr eaLnBrk="1" hangingPunct="1">
              <a:lnSpc>
                <a:spcPct val="200000"/>
              </a:lnSpc>
            </a:pPr>
            <a:r>
              <a:rPr lang="en-US" sz="1400" b="1" dirty="0" smtClean="0">
                <a:solidFill>
                  <a:schemeClr val="accent2"/>
                </a:solidFill>
              </a:rPr>
              <a:t>ORGANIZATION CHART</a:t>
            </a:r>
          </a:p>
          <a:p>
            <a:pPr eaLnBrk="1" hangingPunct="1">
              <a:lnSpc>
                <a:spcPct val="200000"/>
              </a:lnSpc>
            </a:pPr>
            <a:r>
              <a:rPr lang="en-US" sz="1400" b="1" dirty="0" smtClean="0">
                <a:solidFill>
                  <a:schemeClr val="accent2"/>
                </a:solidFill>
              </a:rPr>
              <a:t>COMPLETED PROJECTS</a:t>
            </a:r>
          </a:p>
          <a:p>
            <a:pPr eaLnBrk="1" hangingPunct="1">
              <a:lnSpc>
                <a:spcPct val="200000"/>
              </a:lnSpc>
            </a:pPr>
            <a:r>
              <a:rPr lang="vi-VN" sz="1400" b="1" dirty="0" smtClean="0">
                <a:solidFill>
                  <a:schemeClr val="accent2"/>
                </a:solidFill>
              </a:rPr>
              <a:t>CURRENT</a:t>
            </a:r>
            <a:r>
              <a:rPr lang="en-US" sz="1400" b="1" dirty="0" smtClean="0">
                <a:solidFill>
                  <a:schemeClr val="accent2"/>
                </a:solidFill>
              </a:rPr>
              <a:t> PROJECTS</a:t>
            </a:r>
          </a:p>
          <a:p>
            <a:pPr eaLnBrk="1" hangingPunct="1">
              <a:lnSpc>
                <a:spcPct val="200000"/>
              </a:lnSpc>
            </a:pPr>
            <a:r>
              <a:rPr lang="en-US" sz="1400" b="1" dirty="0" smtClean="0">
                <a:solidFill>
                  <a:schemeClr val="accent2"/>
                </a:solidFill>
              </a:rPr>
              <a:t>QA/QC </a:t>
            </a:r>
            <a:r>
              <a:rPr lang="en-US" sz="1400" b="1" dirty="0" smtClean="0">
                <a:solidFill>
                  <a:schemeClr val="accent2"/>
                </a:solidFill>
              </a:rPr>
              <a:t>MANUAL</a:t>
            </a:r>
          </a:p>
          <a:p>
            <a:pPr eaLnBrk="1" hangingPunct="1">
              <a:lnSpc>
                <a:spcPct val="200000"/>
              </a:lnSpc>
            </a:pPr>
            <a:r>
              <a:rPr lang="en-US" sz="1400" b="1" dirty="0" smtClean="0">
                <a:solidFill>
                  <a:schemeClr val="accent2"/>
                </a:solidFill>
              </a:rPr>
              <a:t>HSE POLICY</a:t>
            </a:r>
          </a:p>
        </p:txBody>
      </p:sp>
      <p:sp>
        <p:nvSpPr>
          <p:cNvPr id="3076" name="Rectangle 10"/>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3077" name="Text Box 11"/>
          <p:cNvSpPr txBox="1">
            <a:spLocks noChangeArrowheads="1"/>
          </p:cNvSpPr>
          <p:nvPr/>
        </p:nvSpPr>
        <p:spPr bwMode="auto">
          <a:xfrm>
            <a:off x="457200" y="304800"/>
            <a:ext cx="7848600" cy="366713"/>
          </a:xfrm>
          <a:prstGeom prst="rect">
            <a:avLst/>
          </a:prstGeom>
          <a:noFill/>
          <a:ln w="9525">
            <a:noFill/>
            <a:miter lim="800000"/>
            <a:headEnd/>
            <a:tailEnd/>
          </a:ln>
        </p:spPr>
        <p:txBody>
          <a:bodyPr>
            <a:spAutoFit/>
          </a:bodyPr>
          <a:lstStyle/>
          <a:p>
            <a:pPr>
              <a:spcBef>
                <a:spcPct val="50000"/>
              </a:spcBef>
            </a:pPr>
            <a:r>
              <a:rPr lang="en-US"/>
              <a:t>TABLE OF CONTENTS</a:t>
            </a:r>
          </a:p>
        </p:txBody>
      </p:sp>
      <p:sp>
        <p:nvSpPr>
          <p:cNvPr id="3078" name="AutoShape 12"/>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sp>
        <p:nvSpPr>
          <p:cNvPr id="21507" name="Text Box 6"/>
          <p:cNvSpPr txBox="1">
            <a:spLocks noChangeArrowheads="1"/>
          </p:cNvSpPr>
          <p:nvPr/>
        </p:nvSpPr>
        <p:spPr bwMode="auto">
          <a:xfrm>
            <a:off x="4800600" y="1066800"/>
            <a:ext cx="3733800" cy="2219325"/>
          </a:xfrm>
          <a:prstGeom prst="rect">
            <a:avLst/>
          </a:prstGeom>
          <a:noFill/>
          <a:ln w="9525">
            <a:noFill/>
            <a:miter lim="800000"/>
            <a:headEnd/>
            <a:tailEnd/>
          </a:ln>
        </p:spPr>
        <p:txBody>
          <a:bodyPr>
            <a:spAutoFit/>
          </a:bodyPr>
          <a:lstStyle/>
          <a:p>
            <a:r>
              <a:rPr lang="en-US" sz="1400" b="1"/>
              <a:t>UNITED NATION INTERNATIONAL SCHOOL OF HANOI </a:t>
            </a:r>
          </a:p>
          <a:p>
            <a:pPr>
              <a:buFontTx/>
              <a:buChar char="•"/>
            </a:pPr>
            <a:r>
              <a:rPr lang="en-US" sz="1400"/>
              <a:t> Supply and install M &amp; E  works for new building 4 and building 10</a:t>
            </a:r>
          </a:p>
          <a:p>
            <a:pPr>
              <a:buFontTx/>
              <a:buChar char="•"/>
            </a:pPr>
            <a:r>
              <a:rPr lang="en-US" sz="1400"/>
              <a:t> Project amount : 41.470.000,000.00 VND</a:t>
            </a:r>
          </a:p>
          <a:p>
            <a:r>
              <a:rPr lang="en-US" sz="1400" b="1"/>
              <a:t>NGA TU SO TRADE CENTER</a:t>
            </a:r>
          </a:p>
          <a:p>
            <a:pPr>
              <a:buFontTx/>
              <a:buChar char="•"/>
            </a:pPr>
            <a:r>
              <a:rPr lang="en-US" sz="1400"/>
              <a:t> Local consultant for Mechanical &amp; Electrical service -design</a:t>
            </a:r>
          </a:p>
          <a:p>
            <a:pPr>
              <a:buFontTx/>
              <a:buChar char="•"/>
            </a:pPr>
            <a:r>
              <a:rPr lang="en-US" sz="1400"/>
              <a:t> Project amount : 190,000.00 USD</a:t>
            </a:r>
          </a:p>
          <a:p>
            <a:endParaRPr lang="en-US" sz="1400"/>
          </a:p>
        </p:txBody>
      </p:sp>
      <p:pic>
        <p:nvPicPr>
          <p:cNvPr id="21508" name="Picture 7" descr="Nga Tu So"/>
          <p:cNvPicPr>
            <a:picLocks noChangeAspect="1" noChangeArrowheads="1"/>
          </p:cNvPicPr>
          <p:nvPr/>
        </p:nvPicPr>
        <p:blipFill>
          <a:blip r:embed="rId3"/>
          <a:srcRect/>
          <a:stretch>
            <a:fillRect/>
          </a:stretch>
        </p:blipFill>
        <p:spPr bwMode="auto">
          <a:xfrm>
            <a:off x="0" y="914400"/>
            <a:ext cx="4419600" cy="3654425"/>
          </a:xfrm>
          <a:prstGeom prst="rect">
            <a:avLst/>
          </a:prstGeom>
          <a:noFill/>
          <a:ln w="9525">
            <a:noFill/>
            <a:miter lim="800000"/>
            <a:headEnd/>
            <a:tailEnd/>
          </a:ln>
        </p:spPr>
      </p:pic>
      <p:pic>
        <p:nvPicPr>
          <p:cNvPr id="21509" name="Picture 8" descr="IMG_1947"/>
          <p:cNvPicPr>
            <a:picLocks noChangeAspect="1" noChangeArrowheads="1"/>
          </p:cNvPicPr>
          <p:nvPr/>
        </p:nvPicPr>
        <p:blipFill>
          <a:blip r:embed="rId4"/>
          <a:srcRect/>
          <a:stretch>
            <a:fillRect/>
          </a:stretch>
        </p:blipFill>
        <p:spPr bwMode="auto">
          <a:xfrm>
            <a:off x="228600" y="4343400"/>
            <a:ext cx="2819400" cy="2114550"/>
          </a:xfrm>
          <a:prstGeom prst="rect">
            <a:avLst/>
          </a:prstGeom>
          <a:noFill/>
          <a:ln w="57150">
            <a:solidFill>
              <a:schemeClr val="bg1"/>
            </a:solidFill>
            <a:miter lim="800000"/>
            <a:headEnd/>
            <a:tailEnd/>
          </a:ln>
        </p:spPr>
      </p:pic>
      <p:pic>
        <p:nvPicPr>
          <p:cNvPr id="21510" name="Picture 9" descr="IMG_0173"/>
          <p:cNvPicPr>
            <a:picLocks noChangeAspect="1" noChangeArrowheads="1"/>
          </p:cNvPicPr>
          <p:nvPr/>
        </p:nvPicPr>
        <p:blipFill>
          <a:blip r:embed="rId5"/>
          <a:srcRect/>
          <a:stretch>
            <a:fillRect/>
          </a:stretch>
        </p:blipFill>
        <p:spPr bwMode="auto">
          <a:xfrm>
            <a:off x="3429000" y="4343400"/>
            <a:ext cx="2819400" cy="2114550"/>
          </a:xfrm>
          <a:prstGeom prst="rect">
            <a:avLst/>
          </a:prstGeom>
          <a:noFill/>
          <a:ln w="57150">
            <a:solidFill>
              <a:schemeClr val="bg1"/>
            </a:solidFill>
            <a:miter lim="800000"/>
            <a:headEnd/>
            <a:tailEnd/>
          </a:ln>
        </p:spPr>
      </p:pic>
      <p:pic>
        <p:nvPicPr>
          <p:cNvPr id="21511" name="Picture 10" descr="logo"/>
          <p:cNvPicPr>
            <a:picLocks noChangeAspect="1" noChangeArrowheads="1"/>
          </p:cNvPicPr>
          <p:nvPr/>
        </p:nvPicPr>
        <p:blipFill>
          <a:blip r:embed="rId6"/>
          <a:srcRect/>
          <a:stretch>
            <a:fillRect/>
          </a:stretch>
        </p:blipFill>
        <p:spPr bwMode="auto">
          <a:xfrm>
            <a:off x="7772400" y="5562600"/>
            <a:ext cx="668338" cy="685800"/>
          </a:xfrm>
          <a:prstGeom prst="rect">
            <a:avLst/>
          </a:prstGeom>
          <a:noFill/>
          <a:ln w="9525">
            <a:noFill/>
            <a:miter lim="800000"/>
            <a:headEnd/>
            <a:tailEnd/>
          </a:ln>
        </p:spPr>
      </p:pic>
      <p:sp>
        <p:nvSpPr>
          <p:cNvPr id="21512" name="Rectangle 11"/>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
        <p:nvSpPr>
          <p:cNvPr id="21513" name="Rectangle 12"/>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sp>
        <p:nvSpPr>
          <p:cNvPr id="21514" name="AutoShape 13"/>
          <p:cNvSpPr>
            <a:spLocks noChangeArrowheads="1"/>
          </p:cNvSpPr>
          <p:nvPr/>
        </p:nvSpPr>
        <p:spPr bwMode="auto">
          <a:xfrm>
            <a:off x="0" y="304800"/>
            <a:ext cx="457200" cy="304800"/>
          </a:xfrm>
          <a:prstGeom prst="rightArrow">
            <a:avLst>
              <a:gd name="adj1" fmla="val 50000"/>
              <a:gd name="adj2" fmla="val 37500"/>
            </a:avLst>
          </a:prstGeom>
          <a:solidFill>
            <a:schemeClr val="accent2"/>
          </a:solidFill>
          <a:ln w="9525">
            <a:noFill/>
            <a:miter lim="800000"/>
            <a:headEnd/>
            <a:tailEnd/>
          </a:ln>
        </p:spPr>
        <p:txBody>
          <a:bodyPr wrap="none" anchor="ctr"/>
          <a:lstStyle/>
          <a:p>
            <a:endParaRPr lang="en-US"/>
          </a:p>
        </p:txBody>
      </p:sp>
      <p:sp>
        <p:nvSpPr>
          <p:cNvPr id="21515" name="Rectangle 14"/>
          <p:cNvSpPr>
            <a:spLocks noChangeArrowheads="1"/>
          </p:cNvSpPr>
          <p:nvPr/>
        </p:nvSpPr>
        <p:spPr bwMode="auto">
          <a:xfrm>
            <a:off x="609600" y="304800"/>
            <a:ext cx="5486400" cy="411163"/>
          </a:xfrm>
          <a:prstGeom prst="rect">
            <a:avLst/>
          </a:prstGeom>
          <a:noFill/>
          <a:ln w="9525">
            <a:noFill/>
            <a:miter lim="800000"/>
            <a:headEnd/>
            <a:tailEnd/>
          </a:ln>
        </p:spPr>
        <p:txBody>
          <a:bodyPr anchor="ctr"/>
          <a:lstStyle/>
          <a:p>
            <a:r>
              <a:rPr lang="en-US" sz="1600" b="1">
                <a:solidFill>
                  <a:schemeClr val="accent2"/>
                </a:solidFill>
              </a:rPr>
              <a:t>CURRENT PROJECT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sp>
        <p:nvSpPr>
          <p:cNvPr id="22531" name="Rectangle 3"/>
          <p:cNvSpPr>
            <a:spLocks noChangeArrowheads="1"/>
          </p:cNvSpPr>
          <p:nvPr/>
        </p:nvSpPr>
        <p:spPr bwMode="auto">
          <a:xfrm>
            <a:off x="0" y="228600"/>
            <a:ext cx="9144000" cy="533400"/>
          </a:xfrm>
          <a:prstGeom prst="rect">
            <a:avLst/>
          </a:prstGeom>
          <a:gradFill rotWithShape="1">
            <a:gsLst>
              <a:gs pos="0">
                <a:schemeClr val="bg2"/>
              </a:gs>
              <a:gs pos="100000">
                <a:schemeClr val="bg1"/>
              </a:gs>
            </a:gsLst>
            <a:lin ang="0" scaled="1"/>
          </a:gradFill>
          <a:ln w="9525">
            <a:noFill/>
            <a:miter lim="800000"/>
            <a:headEnd/>
            <a:tailEnd/>
          </a:ln>
        </p:spPr>
        <p:txBody>
          <a:bodyPr wrap="none" anchor="ctr"/>
          <a:lstStyle/>
          <a:p>
            <a:pPr algn="ctr"/>
            <a:endParaRPr lang="en-US"/>
          </a:p>
        </p:txBody>
      </p:sp>
      <p:sp>
        <p:nvSpPr>
          <p:cNvPr id="22532" name="Text Box 6"/>
          <p:cNvSpPr txBox="1">
            <a:spLocks noChangeArrowheads="1"/>
          </p:cNvSpPr>
          <p:nvPr/>
        </p:nvSpPr>
        <p:spPr bwMode="auto">
          <a:xfrm>
            <a:off x="4800600" y="4419600"/>
            <a:ext cx="3733800" cy="942975"/>
          </a:xfrm>
          <a:prstGeom prst="rect">
            <a:avLst/>
          </a:prstGeom>
          <a:noFill/>
          <a:ln w="9525">
            <a:noFill/>
            <a:miter lim="800000"/>
            <a:headEnd/>
            <a:tailEnd/>
          </a:ln>
        </p:spPr>
        <p:txBody>
          <a:bodyPr>
            <a:spAutoFit/>
          </a:bodyPr>
          <a:lstStyle/>
          <a:p>
            <a:r>
              <a:rPr lang="en-US" sz="1400" b="1"/>
              <a:t>ECOPARK APARTMENT 1B-02,03 </a:t>
            </a:r>
          </a:p>
          <a:p>
            <a:pPr>
              <a:buFontTx/>
              <a:buChar char="•"/>
            </a:pPr>
            <a:r>
              <a:rPr lang="en-US" sz="1400"/>
              <a:t> Local consultant for Mechanical &amp; Electrical services - design</a:t>
            </a:r>
          </a:p>
          <a:p>
            <a:pPr>
              <a:buFontTx/>
              <a:buChar char="•"/>
            </a:pPr>
            <a:r>
              <a:rPr lang="en-US" sz="1400"/>
              <a:t> Project amount : 180,000.00 USD</a:t>
            </a:r>
          </a:p>
        </p:txBody>
      </p:sp>
      <p:pic>
        <p:nvPicPr>
          <p:cNvPr id="22533" name="Picture 8" descr="Ecopark 1B copy"/>
          <p:cNvPicPr>
            <a:picLocks noChangeAspect="1" noChangeArrowheads="1"/>
          </p:cNvPicPr>
          <p:nvPr/>
        </p:nvPicPr>
        <p:blipFill>
          <a:blip r:embed="rId3"/>
          <a:srcRect/>
          <a:stretch>
            <a:fillRect/>
          </a:stretch>
        </p:blipFill>
        <p:spPr bwMode="auto">
          <a:xfrm>
            <a:off x="152400" y="4191000"/>
            <a:ext cx="3810000" cy="2252663"/>
          </a:xfrm>
          <a:prstGeom prst="rect">
            <a:avLst/>
          </a:prstGeom>
          <a:noFill/>
          <a:ln w="19050">
            <a:solidFill>
              <a:schemeClr val="bg1"/>
            </a:solidFill>
            <a:miter lim="800000"/>
            <a:headEnd/>
            <a:tailEnd/>
          </a:ln>
        </p:spPr>
      </p:pic>
      <p:pic>
        <p:nvPicPr>
          <p:cNvPr id="22534" name="Picture 9" descr="ecopark project"/>
          <p:cNvPicPr>
            <a:picLocks noChangeAspect="1" noChangeArrowheads="1"/>
          </p:cNvPicPr>
          <p:nvPr/>
        </p:nvPicPr>
        <p:blipFill>
          <a:blip r:embed="rId4"/>
          <a:srcRect/>
          <a:stretch>
            <a:fillRect/>
          </a:stretch>
        </p:blipFill>
        <p:spPr bwMode="auto">
          <a:xfrm>
            <a:off x="0" y="838200"/>
            <a:ext cx="9144000" cy="3179763"/>
          </a:xfrm>
          <a:prstGeom prst="rect">
            <a:avLst/>
          </a:prstGeom>
          <a:noFill/>
          <a:ln w="9525">
            <a:noFill/>
            <a:miter lim="800000"/>
            <a:headEnd/>
            <a:tailEnd/>
          </a:ln>
        </p:spPr>
      </p:pic>
      <p:sp>
        <p:nvSpPr>
          <p:cNvPr id="22535" name="Rectangle 13"/>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
        <p:nvSpPr>
          <p:cNvPr id="22536" name="Rectangle 14"/>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sp>
        <p:nvSpPr>
          <p:cNvPr id="22537" name="AutoShape 15"/>
          <p:cNvSpPr>
            <a:spLocks noChangeArrowheads="1"/>
          </p:cNvSpPr>
          <p:nvPr/>
        </p:nvSpPr>
        <p:spPr bwMode="auto">
          <a:xfrm>
            <a:off x="0" y="304800"/>
            <a:ext cx="457200" cy="304800"/>
          </a:xfrm>
          <a:prstGeom prst="rightArrow">
            <a:avLst>
              <a:gd name="adj1" fmla="val 50000"/>
              <a:gd name="adj2" fmla="val 37500"/>
            </a:avLst>
          </a:prstGeom>
          <a:solidFill>
            <a:schemeClr val="accent2"/>
          </a:solidFill>
          <a:ln w="9525">
            <a:noFill/>
            <a:miter lim="800000"/>
            <a:headEnd/>
            <a:tailEnd/>
          </a:ln>
        </p:spPr>
        <p:txBody>
          <a:bodyPr wrap="none" anchor="ctr"/>
          <a:lstStyle/>
          <a:p>
            <a:endParaRPr lang="en-US"/>
          </a:p>
        </p:txBody>
      </p:sp>
      <p:sp>
        <p:nvSpPr>
          <p:cNvPr id="22538" name="Rectangle 16"/>
          <p:cNvSpPr>
            <a:spLocks noChangeArrowheads="1"/>
          </p:cNvSpPr>
          <p:nvPr/>
        </p:nvSpPr>
        <p:spPr bwMode="auto">
          <a:xfrm>
            <a:off x="609600" y="304800"/>
            <a:ext cx="5486400" cy="411163"/>
          </a:xfrm>
          <a:prstGeom prst="rect">
            <a:avLst/>
          </a:prstGeom>
          <a:noFill/>
          <a:ln w="9525">
            <a:noFill/>
            <a:miter lim="800000"/>
            <a:headEnd/>
            <a:tailEnd/>
          </a:ln>
        </p:spPr>
        <p:txBody>
          <a:bodyPr anchor="ctr"/>
          <a:lstStyle/>
          <a:p>
            <a:r>
              <a:rPr lang="en-US" sz="1600" b="1">
                <a:solidFill>
                  <a:schemeClr val="accent2"/>
                </a:solidFill>
              </a:rPr>
              <a:t>CURRENT PROJECT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23555" name="Picture 20" descr="IMG_1905"/>
          <p:cNvPicPr>
            <a:picLocks noChangeAspect="1" noChangeArrowheads="1"/>
          </p:cNvPicPr>
          <p:nvPr/>
        </p:nvPicPr>
        <p:blipFill>
          <a:blip r:embed="rId3" cstate="print"/>
          <a:srcRect/>
          <a:stretch>
            <a:fillRect/>
          </a:stretch>
        </p:blipFill>
        <p:spPr bwMode="auto">
          <a:xfrm>
            <a:off x="4648200" y="2209800"/>
            <a:ext cx="3657600" cy="2743200"/>
          </a:xfrm>
          <a:prstGeom prst="rect">
            <a:avLst/>
          </a:prstGeom>
          <a:noFill/>
          <a:ln w="9525">
            <a:noFill/>
            <a:miter lim="800000"/>
            <a:headEnd/>
            <a:tailEnd/>
          </a:ln>
        </p:spPr>
      </p:pic>
      <p:pic>
        <p:nvPicPr>
          <p:cNvPr id="23556" name="Picture 7" descr="logo"/>
          <p:cNvPicPr>
            <a:picLocks noChangeAspect="1" noChangeArrowheads="1"/>
          </p:cNvPicPr>
          <p:nvPr/>
        </p:nvPicPr>
        <p:blipFill>
          <a:blip r:embed="rId4"/>
          <a:srcRect/>
          <a:stretch>
            <a:fillRect/>
          </a:stretch>
        </p:blipFill>
        <p:spPr bwMode="auto">
          <a:xfrm>
            <a:off x="7772400" y="5562600"/>
            <a:ext cx="668338" cy="685800"/>
          </a:xfrm>
          <a:prstGeom prst="rect">
            <a:avLst/>
          </a:prstGeom>
          <a:noFill/>
          <a:ln w="9525">
            <a:noFill/>
            <a:miter lim="800000"/>
            <a:headEnd/>
            <a:tailEnd/>
          </a:ln>
        </p:spPr>
      </p:pic>
      <p:sp>
        <p:nvSpPr>
          <p:cNvPr id="23557" name="Text Box 4"/>
          <p:cNvSpPr txBox="1">
            <a:spLocks noChangeArrowheads="1"/>
          </p:cNvSpPr>
          <p:nvPr/>
        </p:nvSpPr>
        <p:spPr bwMode="auto">
          <a:xfrm>
            <a:off x="685800" y="4876800"/>
            <a:ext cx="3962400" cy="1368425"/>
          </a:xfrm>
          <a:prstGeom prst="rect">
            <a:avLst/>
          </a:prstGeom>
          <a:noFill/>
          <a:ln w="9525">
            <a:noFill/>
            <a:miter lim="800000"/>
            <a:headEnd/>
            <a:tailEnd/>
          </a:ln>
        </p:spPr>
        <p:txBody>
          <a:bodyPr>
            <a:spAutoFit/>
          </a:bodyPr>
          <a:lstStyle/>
          <a:p>
            <a:r>
              <a:rPr lang="en-US" sz="1400" b="1"/>
              <a:t>TECHCOM BANK DATA CENTRE </a:t>
            </a:r>
          </a:p>
          <a:p>
            <a:pPr>
              <a:buFontTx/>
              <a:buChar char="•"/>
            </a:pPr>
            <a:r>
              <a:rPr lang="en-US" sz="1400"/>
              <a:t> ACMV work for data centre</a:t>
            </a:r>
          </a:p>
          <a:p>
            <a:pPr>
              <a:buFontTx/>
              <a:buChar char="•"/>
            </a:pPr>
            <a:r>
              <a:rPr lang="en-US" sz="1400"/>
              <a:t> Project amount : 129,800.00 USD</a:t>
            </a:r>
          </a:p>
          <a:p>
            <a:r>
              <a:rPr lang="en-US" sz="1400" b="1"/>
              <a:t>HANOI TOWER CENTRE </a:t>
            </a:r>
          </a:p>
          <a:p>
            <a:pPr>
              <a:buFontTx/>
              <a:buChar char="•"/>
            </a:pPr>
            <a:r>
              <a:rPr lang="en-US" sz="1400"/>
              <a:t> Renovation of  ACMV system for office block</a:t>
            </a:r>
          </a:p>
          <a:p>
            <a:pPr>
              <a:buFontTx/>
              <a:buChar char="•"/>
            </a:pPr>
            <a:r>
              <a:rPr lang="en-US" sz="1400"/>
              <a:t> Project amount : 242,000.00 USD</a:t>
            </a:r>
          </a:p>
        </p:txBody>
      </p:sp>
      <p:pic>
        <p:nvPicPr>
          <p:cNvPr id="23558" name="Picture 15" descr="unis phase 2-chiller room"/>
          <p:cNvPicPr>
            <a:picLocks noChangeAspect="1" noChangeArrowheads="1"/>
          </p:cNvPicPr>
          <p:nvPr/>
        </p:nvPicPr>
        <p:blipFill>
          <a:blip r:embed="rId5" cstate="print"/>
          <a:srcRect/>
          <a:stretch>
            <a:fillRect/>
          </a:stretch>
        </p:blipFill>
        <p:spPr bwMode="auto">
          <a:xfrm>
            <a:off x="152400" y="762000"/>
            <a:ext cx="4953000" cy="3714750"/>
          </a:xfrm>
          <a:prstGeom prst="rect">
            <a:avLst/>
          </a:prstGeom>
          <a:noFill/>
          <a:ln w="57150">
            <a:solidFill>
              <a:schemeClr val="bg1"/>
            </a:solidFill>
            <a:miter lim="800000"/>
            <a:headEnd/>
            <a:tailEnd/>
          </a:ln>
        </p:spPr>
      </p:pic>
      <p:sp>
        <p:nvSpPr>
          <p:cNvPr id="23559" name="Rectangle 21"/>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
        <p:nvSpPr>
          <p:cNvPr id="23560" name="Rectangle 22"/>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sp>
        <p:nvSpPr>
          <p:cNvPr id="23561" name="AutoShape 23"/>
          <p:cNvSpPr>
            <a:spLocks noChangeArrowheads="1"/>
          </p:cNvSpPr>
          <p:nvPr/>
        </p:nvSpPr>
        <p:spPr bwMode="auto">
          <a:xfrm>
            <a:off x="0" y="304800"/>
            <a:ext cx="457200" cy="304800"/>
          </a:xfrm>
          <a:prstGeom prst="rightArrow">
            <a:avLst>
              <a:gd name="adj1" fmla="val 50000"/>
              <a:gd name="adj2" fmla="val 37500"/>
            </a:avLst>
          </a:prstGeom>
          <a:solidFill>
            <a:schemeClr val="accent2"/>
          </a:solidFill>
          <a:ln w="9525">
            <a:noFill/>
            <a:miter lim="800000"/>
            <a:headEnd/>
            <a:tailEnd/>
          </a:ln>
        </p:spPr>
        <p:txBody>
          <a:bodyPr wrap="none" anchor="ctr"/>
          <a:lstStyle/>
          <a:p>
            <a:endParaRPr lang="en-US"/>
          </a:p>
        </p:txBody>
      </p:sp>
      <p:sp>
        <p:nvSpPr>
          <p:cNvPr id="23562" name="Rectangle 24"/>
          <p:cNvSpPr>
            <a:spLocks noChangeArrowheads="1"/>
          </p:cNvSpPr>
          <p:nvPr/>
        </p:nvSpPr>
        <p:spPr bwMode="auto">
          <a:xfrm>
            <a:off x="609600" y="304800"/>
            <a:ext cx="5486400" cy="411163"/>
          </a:xfrm>
          <a:prstGeom prst="rect">
            <a:avLst/>
          </a:prstGeom>
          <a:noFill/>
          <a:ln w="9525">
            <a:noFill/>
            <a:miter lim="800000"/>
            <a:headEnd/>
            <a:tailEnd/>
          </a:ln>
        </p:spPr>
        <p:txBody>
          <a:bodyPr anchor="ctr"/>
          <a:lstStyle/>
          <a:p>
            <a:r>
              <a:rPr lang="en-US" sz="1600" b="1">
                <a:solidFill>
                  <a:schemeClr val="accent2"/>
                </a:solidFill>
              </a:rPr>
              <a:t>CURRENT PROJECT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24579" name="Picture 3"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24580" name="Text Box 10"/>
          <p:cNvSpPr txBox="1">
            <a:spLocks noChangeArrowheads="1"/>
          </p:cNvSpPr>
          <p:nvPr/>
        </p:nvSpPr>
        <p:spPr bwMode="auto">
          <a:xfrm>
            <a:off x="457200" y="4425950"/>
            <a:ext cx="4953000" cy="2246313"/>
          </a:xfrm>
          <a:prstGeom prst="rect">
            <a:avLst/>
          </a:prstGeom>
          <a:noFill/>
          <a:ln w="9525">
            <a:noFill/>
            <a:miter lim="800000"/>
            <a:headEnd/>
            <a:tailEnd/>
          </a:ln>
        </p:spPr>
        <p:txBody>
          <a:bodyPr>
            <a:spAutoFit/>
          </a:bodyPr>
          <a:lstStyle/>
          <a:p>
            <a:r>
              <a:rPr lang="en-US" sz="1400" b="1"/>
              <a:t>SEDONA SUITE</a:t>
            </a:r>
            <a:r>
              <a:rPr lang="en-US" sz="1400"/>
              <a:t> </a:t>
            </a:r>
          </a:p>
          <a:p>
            <a:pPr>
              <a:buFontTx/>
              <a:buChar char="•"/>
            </a:pPr>
            <a:r>
              <a:rPr lang="en-US" sz="1400"/>
              <a:t> Supply equipemnts and technical support </a:t>
            </a:r>
          </a:p>
          <a:p>
            <a:pPr>
              <a:buFontTx/>
              <a:buChar char="•"/>
            </a:pPr>
            <a:r>
              <a:rPr lang="en-US" sz="1400"/>
              <a:t> Project amount : 96,800.00 USD</a:t>
            </a:r>
            <a:endParaRPr lang="en-US" sz="1400" b="1"/>
          </a:p>
          <a:p>
            <a:r>
              <a:rPr lang="en-US" sz="1400" b="1"/>
              <a:t>UNITED NATION INTERNATIONAL SCHOOL OF HANOI </a:t>
            </a:r>
          </a:p>
          <a:p>
            <a:pPr>
              <a:buFontTx/>
              <a:buChar char="•"/>
            </a:pPr>
            <a:r>
              <a:rPr lang="en-US" sz="1400"/>
              <a:t> Maintenance Mechanical and Electrical system </a:t>
            </a:r>
          </a:p>
          <a:p>
            <a:pPr>
              <a:buFontTx/>
              <a:buChar char="•"/>
            </a:pPr>
            <a:r>
              <a:rPr lang="en-US" sz="1400"/>
              <a:t> Project amount : 58,600.00 USD</a:t>
            </a:r>
          </a:p>
          <a:p>
            <a:r>
              <a:rPr lang="en-US" sz="1400" b="1"/>
              <a:t>UNITED STATE OF AMERICA EMBASSY  </a:t>
            </a:r>
          </a:p>
          <a:p>
            <a:pPr>
              <a:buFontTx/>
              <a:buChar char="•"/>
            </a:pPr>
            <a:r>
              <a:rPr lang="en-US" sz="1400"/>
              <a:t> Supplied  M&amp;E system and techincal support</a:t>
            </a:r>
          </a:p>
          <a:p>
            <a:pPr>
              <a:buFontTx/>
              <a:buChar char="•"/>
            </a:pPr>
            <a:r>
              <a:rPr lang="en-US" sz="1400"/>
              <a:t> Project amount : 789,800.00 USD</a:t>
            </a:r>
          </a:p>
          <a:p>
            <a:pPr>
              <a:buFontTx/>
              <a:buChar char="•"/>
            </a:pPr>
            <a:endParaRPr lang="en-US" sz="1400"/>
          </a:p>
        </p:txBody>
      </p:sp>
      <p:pic>
        <p:nvPicPr>
          <p:cNvPr id="24581" name="Picture 12" descr="Sedona Suites Hanoi"/>
          <p:cNvPicPr>
            <a:picLocks noChangeAspect="1" noChangeArrowheads="1"/>
          </p:cNvPicPr>
          <p:nvPr/>
        </p:nvPicPr>
        <p:blipFill>
          <a:blip r:embed="rId4"/>
          <a:srcRect/>
          <a:stretch>
            <a:fillRect/>
          </a:stretch>
        </p:blipFill>
        <p:spPr bwMode="auto">
          <a:xfrm>
            <a:off x="0" y="762000"/>
            <a:ext cx="4572000" cy="3436938"/>
          </a:xfrm>
          <a:prstGeom prst="rect">
            <a:avLst/>
          </a:prstGeom>
          <a:noFill/>
          <a:ln w="9525">
            <a:noFill/>
            <a:miter lim="800000"/>
            <a:headEnd/>
            <a:tailEnd/>
          </a:ln>
        </p:spPr>
      </p:pic>
      <p:pic>
        <p:nvPicPr>
          <p:cNvPr id="24582" name="Picture 13" descr="Sedona (To Ngoc Van) - 9"/>
          <p:cNvPicPr>
            <a:picLocks noChangeAspect="1" noChangeArrowheads="1"/>
          </p:cNvPicPr>
          <p:nvPr/>
        </p:nvPicPr>
        <p:blipFill>
          <a:blip r:embed="rId5"/>
          <a:srcRect/>
          <a:stretch>
            <a:fillRect/>
          </a:stretch>
        </p:blipFill>
        <p:spPr bwMode="auto">
          <a:xfrm>
            <a:off x="4572000" y="762000"/>
            <a:ext cx="4572000" cy="3429000"/>
          </a:xfrm>
          <a:prstGeom prst="rect">
            <a:avLst/>
          </a:prstGeom>
          <a:noFill/>
          <a:ln w="9525">
            <a:noFill/>
            <a:miter lim="800000"/>
            <a:headEnd/>
            <a:tailEnd/>
          </a:ln>
        </p:spPr>
      </p:pic>
      <p:sp>
        <p:nvSpPr>
          <p:cNvPr id="24583" name="Rectangle 14"/>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
        <p:nvSpPr>
          <p:cNvPr id="24584" name="Rectangle 15"/>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sp>
        <p:nvSpPr>
          <p:cNvPr id="24585" name="AutoShape 16"/>
          <p:cNvSpPr>
            <a:spLocks noChangeArrowheads="1"/>
          </p:cNvSpPr>
          <p:nvPr/>
        </p:nvSpPr>
        <p:spPr bwMode="auto">
          <a:xfrm>
            <a:off x="0" y="304800"/>
            <a:ext cx="457200" cy="304800"/>
          </a:xfrm>
          <a:prstGeom prst="rightArrow">
            <a:avLst>
              <a:gd name="adj1" fmla="val 50000"/>
              <a:gd name="adj2" fmla="val 37500"/>
            </a:avLst>
          </a:prstGeom>
          <a:solidFill>
            <a:schemeClr val="accent2"/>
          </a:solidFill>
          <a:ln w="9525">
            <a:noFill/>
            <a:miter lim="800000"/>
            <a:headEnd/>
            <a:tailEnd/>
          </a:ln>
        </p:spPr>
        <p:txBody>
          <a:bodyPr wrap="none" anchor="ctr"/>
          <a:lstStyle/>
          <a:p>
            <a:endParaRPr lang="en-US"/>
          </a:p>
        </p:txBody>
      </p:sp>
      <p:sp>
        <p:nvSpPr>
          <p:cNvPr id="24586" name="Rectangle 17"/>
          <p:cNvSpPr>
            <a:spLocks noChangeArrowheads="1"/>
          </p:cNvSpPr>
          <p:nvPr/>
        </p:nvSpPr>
        <p:spPr bwMode="auto">
          <a:xfrm>
            <a:off x="609600" y="304800"/>
            <a:ext cx="5486400" cy="411163"/>
          </a:xfrm>
          <a:prstGeom prst="rect">
            <a:avLst/>
          </a:prstGeom>
          <a:noFill/>
          <a:ln w="9525">
            <a:noFill/>
            <a:miter lim="800000"/>
            <a:headEnd/>
            <a:tailEnd/>
          </a:ln>
        </p:spPr>
        <p:txBody>
          <a:bodyPr anchor="ctr"/>
          <a:lstStyle/>
          <a:p>
            <a:r>
              <a:rPr lang="en-US" sz="1600" b="1">
                <a:solidFill>
                  <a:schemeClr val="accent2"/>
                </a:solidFill>
              </a:rPr>
              <a:t>CURRENT PROJECT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3"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25603" name="Picture 3"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pic>
        <p:nvPicPr>
          <p:cNvPr id="25604" name="Picture 11" descr="IMG_0477"/>
          <p:cNvPicPr>
            <a:picLocks noChangeAspect="1" noChangeArrowheads="1"/>
          </p:cNvPicPr>
          <p:nvPr/>
        </p:nvPicPr>
        <p:blipFill>
          <a:blip r:embed="rId4"/>
          <a:srcRect/>
          <a:stretch>
            <a:fillRect/>
          </a:stretch>
        </p:blipFill>
        <p:spPr bwMode="auto">
          <a:xfrm>
            <a:off x="5892800" y="1676400"/>
            <a:ext cx="2946400" cy="2209800"/>
          </a:xfrm>
          <a:prstGeom prst="rect">
            <a:avLst/>
          </a:prstGeom>
          <a:noFill/>
          <a:ln w="9525">
            <a:noFill/>
            <a:miter lim="800000"/>
            <a:headEnd/>
            <a:tailEnd/>
          </a:ln>
        </p:spPr>
      </p:pic>
      <p:pic>
        <p:nvPicPr>
          <p:cNvPr id="25605" name="Picture 12" descr="katolec"/>
          <p:cNvPicPr>
            <a:picLocks noChangeAspect="1" noChangeArrowheads="1"/>
          </p:cNvPicPr>
          <p:nvPr/>
        </p:nvPicPr>
        <p:blipFill>
          <a:blip r:embed="rId5"/>
          <a:srcRect/>
          <a:stretch>
            <a:fillRect/>
          </a:stretch>
        </p:blipFill>
        <p:spPr bwMode="auto">
          <a:xfrm>
            <a:off x="2971800" y="3429000"/>
            <a:ext cx="3581400" cy="2686050"/>
          </a:xfrm>
          <a:prstGeom prst="rect">
            <a:avLst/>
          </a:prstGeom>
          <a:noFill/>
          <a:ln w="57150">
            <a:solidFill>
              <a:schemeClr val="bg1"/>
            </a:solidFill>
            <a:miter lim="800000"/>
            <a:headEnd/>
            <a:tailEnd/>
          </a:ln>
        </p:spPr>
      </p:pic>
      <p:pic>
        <p:nvPicPr>
          <p:cNvPr id="25606" name="Picture 10" descr="katolec 2"/>
          <p:cNvPicPr>
            <a:picLocks noChangeAspect="1" noChangeArrowheads="1"/>
          </p:cNvPicPr>
          <p:nvPr/>
        </p:nvPicPr>
        <p:blipFill>
          <a:blip r:embed="rId6"/>
          <a:srcRect/>
          <a:stretch>
            <a:fillRect/>
          </a:stretch>
        </p:blipFill>
        <p:spPr bwMode="auto">
          <a:xfrm>
            <a:off x="152400" y="838200"/>
            <a:ext cx="3962400" cy="2971800"/>
          </a:xfrm>
          <a:prstGeom prst="rect">
            <a:avLst/>
          </a:prstGeom>
          <a:noFill/>
          <a:ln w="57150">
            <a:solidFill>
              <a:schemeClr val="bg1"/>
            </a:solidFill>
            <a:miter lim="800000"/>
            <a:headEnd/>
            <a:tailEnd/>
          </a:ln>
        </p:spPr>
      </p:pic>
      <p:sp>
        <p:nvSpPr>
          <p:cNvPr id="25607" name="Rectangle 14"/>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
        <p:nvSpPr>
          <p:cNvPr id="25608" name="Rectangle 15"/>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sp>
        <p:nvSpPr>
          <p:cNvPr id="25609" name="AutoShape 16"/>
          <p:cNvSpPr>
            <a:spLocks noChangeArrowheads="1"/>
          </p:cNvSpPr>
          <p:nvPr/>
        </p:nvSpPr>
        <p:spPr bwMode="auto">
          <a:xfrm>
            <a:off x="0" y="304800"/>
            <a:ext cx="457200" cy="304800"/>
          </a:xfrm>
          <a:prstGeom prst="rightArrow">
            <a:avLst>
              <a:gd name="adj1" fmla="val 50000"/>
              <a:gd name="adj2" fmla="val 37500"/>
            </a:avLst>
          </a:prstGeom>
          <a:solidFill>
            <a:schemeClr val="accent2"/>
          </a:solidFill>
          <a:ln w="9525">
            <a:noFill/>
            <a:miter lim="800000"/>
            <a:headEnd/>
            <a:tailEnd/>
          </a:ln>
        </p:spPr>
        <p:txBody>
          <a:bodyPr wrap="none" anchor="ctr"/>
          <a:lstStyle/>
          <a:p>
            <a:endParaRPr lang="en-US"/>
          </a:p>
        </p:txBody>
      </p:sp>
      <p:sp>
        <p:nvSpPr>
          <p:cNvPr id="25610" name="Rectangle 17"/>
          <p:cNvSpPr>
            <a:spLocks noChangeArrowheads="1"/>
          </p:cNvSpPr>
          <p:nvPr/>
        </p:nvSpPr>
        <p:spPr bwMode="auto">
          <a:xfrm>
            <a:off x="609600" y="304800"/>
            <a:ext cx="5486400" cy="411163"/>
          </a:xfrm>
          <a:prstGeom prst="rect">
            <a:avLst/>
          </a:prstGeom>
          <a:noFill/>
          <a:ln w="9525">
            <a:noFill/>
            <a:miter lim="800000"/>
            <a:headEnd/>
            <a:tailEnd/>
          </a:ln>
        </p:spPr>
        <p:txBody>
          <a:bodyPr anchor="ctr"/>
          <a:lstStyle/>
          <a:p>
            <a:r>
              <a:rPr lang="en-US" sz="1600" b="1">
                <a:solidFill>
                  <a:schemeClr val="accent2"/>
                </a:solidFill>
              </a:rPr>
              <a:t>CURRENT PROJECT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body" idx="1"/>
          </p:nvPr>
        </p:nvSpPr>
        <p:spPr/>
        <p:txBody>
          <a:bodyPr/>
          <a:lstStyle/>
          <a:p>
            <a:pPr eaLnBrk="1" hangingPunct="1"/>
            <a:endParaRPr lang="en-US" smtClean="0"/>
          </a:p>
        </p:txBody>
      </p:sp>
      <p:pic>
        <p:nvPicPr>
          <p:cNvPr id="26627" name="Picture 8" descr="QA - QC"/>
          <p:cNvPicPr>
            <a:picLocks noChangeAspect="1" noChangeArrowheads="1"/>
          </p:cNvPicPr>
          <p:nvPr/>
        </p:nvPicPr>
        <p:blipFill>
          <a:blip r:embed="rId2"/>
          <a:srcRect/>
          <a:stretch>
            <a:fillRect/>
          </a:stretch>
        </p:blipFill>
        <p:spPr bwMode="auto">
          <a:xfrm>
            <a:off x="0" y="-3175"/>
            <a:ext cx="9144000" cy="686276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1"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27651" name="Picture 12"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grpSp>
        <p:nvGrpSpPr>
          <p:cNvPr id="27652" name="Group 7"/>
          <p:cNvGrpSpPr>
            <a:grpSpLocks/>
          </p:cNvGrpSpPr>
          <p:nvPr/>
        </p:nvGrpSpPr>
        <p:grpSpPr bwMode="auto">
          <a:xfrm>
            <a:off x="0" y="0"/>
            <a:ext cx="9144000" cy="2209800"/>
            <a:chOff x="0" y="0"/>
            <a:chExt cx="6288" cy="1512"/>
          </a:xfrm>
        </p:grpSpPr>
        <p:pic>
          <p:nvPicPr>
            <p:cNvPr id="27656" name="Picture 4" descr="koroda factory2 "/>
            <p:cNvPicPr>
              <a:picLocks noChangeAspect="1" noChangeArrowheads="1"/>
            </p:cNvPicPr>
            <p:nvPr/>
          </p:nvPicPr>
          <p:blipFill>
            <a:blip r:embed="rId4"/>
            <a:srcRect/>
            <a:stretch>
              <a:fillRect/>
            </a:stretch>
          </p:blipFill>
          <p:spPr bwMode="auto">
            <a:xfrm>
              <a:off x="0" y="0"/>
              <a:ext cx="2016" cy="1512"/>
            </a:xfrm>
            <a:prstGeom prst="rect">
              <a:avLst/>
            </a:prstGeom>
            <a:noFill/>
            <a:ln w="9525">
              <a:noFill/>
              <a:miter lim="800000"/>
              <a:headEnd/>
              <a:tailEnd/>
            </a:ln>
          </p:spPr>
        </p:pic>
        <p:pic>
          <p:nvPicPr>
            <p:cNvPr id="27657" name="Picture 5" descr="marumitsu factory 2"/>
            <p:cNvPicPr>
              <a:picLocks noChangeAspect="1" noChangeArrowheads="1"/>
            </p:cNvPicPr>
            <p:nvPr/>
          </p:nvPicPr>
          <p:blipFill>
            <a:blip r:embed="rId5"/>
            <a:srcRect/>
            <a:stretch>
              <a:fillRect/>
            </a:stretch>
          </p:blipFill>
          <p:spPr bwMode="auto">
            <a:xfrm>
              <a:off x="2016" y="0"/>
              <a:ext cx="2016" cy="1512"/>
            </a:xfrm>
            <a:prstGeom prst="rect">
              <a:avLst/>
            </a:prstGeom>
            <a:noFill/>
            <a:ln w="9525">
              <a:noFill/>
              <a:miter lim="800000"/>
              <a:headEnd/>
              <a:tailEnd/>
            </a:ln>
          </p:spPr>
        </p:pic>
        <p:pic>
          <p:nvPicPr>
            <p:cNvPr id="27658" name="Picture 6" descr="san golf tamdao1"/>
            <p:cNvPicPr>
              <a:picLocks noChangeAspect="1" noChangeArrowheads="1"/>
            </p:cNvPicPr>
            <p:nvPr/>
          </p:nvPicPr>
          <p:blipFill>
            <a:blip r:embed="rId6"/>
            <a:srcRect/>
            <a:stretch>
              <a:fillRect/>
            </a:stretch>
          </p:blipFill>
          <p:spPr bwMode="auto">
            <a:xfrm>
              <a:off x="4032" y="0"/>
              <a:ext cx="2256" cy="1502"/>
            </a:xfrm>
            <a:prstGeom prst="rect">
              <a:avLst/>
            </a:prstGeom>
            <a:noFill/>
            <a:ln w="9525">
              <a:noFill/>
              <a:miter lim="800000"/>
              <a:headEnd/>
              <a:tailEnd/>
            </a:ln>
          </p:spPr>
        </p:pic>
      </p:grpSp>
      <p:sp>
        <p:nvSpPr>
          <p:cNvPr id="27653" name="Rectangle 8"/>
          <p:cNvSpPr>
            <a:spLocks noChangeArrowheads="1"/>
          </p:cNvSpPr>
          <p:nvPr/>
        </p:nvSpPr>
        <p:spPr bwMode="auto">
          <a:xfrm>
            <a:off x="0" y="22098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27654" name="Text Box 9"/>
          <p:cNvSpPr txBox="1">
            <a:spLocks noChangeArrowheads="1"/>
          </p:cNvSpPr>
          <p:nvPr/>
        </p:nvSpPr>
        <p:spPr bwMode="auto">
          <a:xfrm>
            <a:off x="457200" y="2286000"/>
            <a:ext cx="7848600" cy="457200"/>
          </a:xfrm>
          <a:prstGeom prst="rect">
            <a:avLst/>
          </a:prstGeom>
          <a:noFill/>
          <a:ln w="9525">
            <a:noFill/>
            <a:miter lim="800000"/>
            <a:headEnd/>
            <a:tailEnd/>
          </a:ln>
        </p:spPr>
        <p:txBody>
          <a:bodyPr>
            <a:spAutoFit/>
          </a:bodyPr>
          <a:lstStyle/>
          <a:p>
            <a:pPr>
              <a:spcBef>
                <a:spcPct val="50000"/>
              </a:spcBef>
            </a:pPr>
            <a:r>
              <a:rPr lang="en-US" sz="2400">
                <a:solidFill>
                  <a:schemeClr val="accent2"/>
                </a:solidFill>
              </a:rPr>
              <a:t>QUALITY ASSURANCE PROCEDURE</a:t>
            </a:r>
          </a:p>
        </p:txBody>
      </p:sp>
      <p:sp>
        <p:nvSpPr>
          <p:cNvPr id="27655" name="Text Box 10"/>
          <p:cNvSpPr txBox="1">
            <a:spLocks noChangeArrowheads="1"/>
          </p:cNvSpPr>
          <p:nvPr/>
        </p:nvSpPr>
        <p:spPr bwMode="auto">
          <a:xfrm>
            <a:off x="609600" y="2971800"/>
            <a:ext cx="8153400" cy="1793875"/>
          </a:xfrm>
          <a:prstGeom prst="rect">
            <a:avLst/>
          </a:prstGeom>
          <a:noFill/>
          <a:ln w="9525">
            <a:noFill/>
            <a:miter lim="800000"/>
            <a:headEnd/>
            <a:tailEnd/>
          </a:ln>
        </p:spPr>
        <p:txBody>
          <a:bodyPr>
            <a:spAutoFit/>
          </a:bodyPr>
          <a:lstStyle/>
          <a:p>
            <a:r>
              <a:rPr lang="en-US" sz="1400" b="1"/>
              <a:t>GOAL OF QUALITY ASSURANCE (QA):</a:t>
            </a:r>
          </a:p>
          <a:p>
            <a:pPr lvl="1"/>
            <a:r>
              <a:rPr lang="en-US" sz="1400"/>
              <a:t>1. To achieve customer' satisfaction </a:t>
            </a:r>
          </a:p>
          <a:p>
            <a:pPr lvl="1"/>
            <a:r>
              <a:rPr lang="en-US" sz="1400"/>
              <a:t>2. To reduce the lost construction cost which caused by:</a:t>
            </a:r>
          </a:p>
          <a:p>
            <a:pPr lvl="2">
              <a:buFontTx/>
              <a:buChar char="•"/>
            </a:pPr>
            <a:r>
              <a:rPr lang="en-US" sz="1400"/>
              <a:t> Select wrong supplier or sub-constructor.</a:t>
            </a:r>
          </a:p>
          <a:p>
            <a:pPr lvl="2">
              <a:buFontTx/>
              <a:buChar char="•"/>
            </a:pPr>
            <a:r>
              <a:rPr lang="en-US" sz="1400"/>
              <a:t> Work delay.</a:t>
            </a:r>
          </a:p>
          <a:p>
            <a:pPr lvl="2">
              <a:buFontTx/>
              <a:buChar char="•"/>
            </a:pPr>
            <a:r>
              <a:rPr lang="en-US" sz="1400"/>
              <a:t> Work redone by wrong installation or wrong material used.</a:t>
            </a:r>
          </a:p>
          <a:p>
            <a:pPr lvl="2">
              <a:buFontTx/>
              <a:buChar char="•"/>
            </a:pPr>
            <a:r>
              <a:rPr lang="en-US" sz="1400"/>
              <a:t> Using low quality material or equipment causing to be replaced.</a:t>
            </a:r>
          </a:p>
          <a:p>
            <a:pPr lvl="2">
              <a:buFontTx/>
              <a:buChar char="•"/>
            </a:pPr>
            <a:r>
              <a:rPr lang="en-US" sz="1400"/>
              <a:t> Big and widely trouble caused from unforeseen risk due to the above maters.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3"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28675" name="Picture 14"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28676" name="Rectangle 6"/>
          <p:cNvSpPr>
            <a:spLocks noChangeArrowheads="1"/>
          </p:cNvSpPr>
          <p:nvPr/>
        </p:nvSpPr>
        <p:spPr bwMode="auto">
          <a:xfrm>
            <a:off x="0" y="22098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28677" name="Text Box 7"/>
          <p:cNvSpPr txBox="1">
            <a:spLocks noChangeArrowheads="1"/>
          </p:cNvSpPr>
          <p:nvPr/>
        </p:nvSpPr>
        <p:spPr bwMode="auto">
          <a:xfrm>
            <a:off x="457200" y="2286000"/>
            <a:ext cx="7848600" cy="457200"/>
          </a:xfrm>
          <a:prstGeom prst="rect">
            <a:avLst/>
          </a:prstGeom>
          <a:noFill/>
          <a:ln w="9525">
            <a:noFill/>
            <a:miter lim="800000"/>
            <a:headEnd/>
            <a:tailEnd/>
          </a:ln>
        </p:spPr>
        <p:txBody>
          <a:bodyPr>
            <a:spAutoFit/>
          </a:bodyPr>
          <a:lstStyle/>
          <a:p>
            <a:pPr>
              <a:spcBef>
                <a:spcPct val="50000"/>
              </a:spcBef>
            </a:pPr>
            <a:r>
              <a:rPr lang="en-US" sz="2400">
                <a:solidFill>
                  <a:schemeClr val="accent2"/>
                </a:solidFill>
              </a:rPr>
              <a:t>QUALITY ASSURANCE PROCEDURE</a:t>
            </a:r>
          </a:p>
        </p:txBody>
      </p:sp>
      <p:sp>
        <p:nvSpPr>
          <p:cNvPr id="28678" name="Text Box 8"/>
          <p:cNvSpPr txBox="1">
            <a:spLocks noChangeArrowheads="1"/>
          </p:cNvSpPr>
          <p:nvPr/>
        </p:nvSpPr>
        <p:spPr bwMode="auto">
          <a:xfrm>
            <a:off x="609600" y="2971800"/>
            <a:ext cx="8153400" cy="2006600"/>
          </a:xfrm>
          <a:prstGeom prst="rect">
            <a:avLst/>
          </a:prstGeom>
          <a:noFill/>
          <a:ln w="9525">
            <a:noFill/>
            <a:miter lim="800000"/>
            <a:headEnd/>
            <a:tailEnd/>
          </a:ln>
        </p:spPr>
        <p:txBody>
          <a:bodyPr>
            <a:spAutoFit/>
          </a:bodyPr>
          <a:lstStyle/>
          <a:p>
            <a:r>
              <a:rPr lang="en-US" sz="1400" b="1"/>
              <a:t>SUBJECTS NEED TO BE CONTROLLED:</a:t>
            </a:r>
          </a:p>
          <a:p>
            <a:pPr lvl="1"/>
            <a:r>
              <a:rPr lang="en-US" sz="1400"/>
              <a:t>1. Suppliers or Sub-contractor.</a:t>
            </a:r>
          </a:p>
          <a:p>
            <a:pPr lvl="1"/>
            <a:r>
              <a:rPr lang="en-US" sz="1400"/>
              <a:t>2. Company information and documents.</a:t>
            </a:r>
          </a:p>
          <a:p>
            <a:pPr lvl="1"/>
            <a:r>
              <a:rPr lang="en-US" sz="1400"/>
              <a:t>3. Company Logistic.</a:t>
            </a:r>
          </a:p>
          <a:p>
            <a:pPr lvl="1"/>
            <a:r>
              <a:rPr lang="en-US" sz="1400"/>
              <a:t>4. Storage (Including Field storage).</a:t>
            </a:r>
          </a:p>
          <a:p>
            <a:pPr lvl="1"/>
            <a:r>
              <a:rPr lang="en-US" sz="1400"/>
              <a:t>5. Tools and measurement equipment.</a:t>
            </a:r>
          </a:p>
          <a:p>
            <a:pPr lvl="1"/>
            <a:r>
              <a:rPr lang="en-US" sz="1400"/>
              <a:t>6. Construction work.</a:t>
            </a:r>
          </a:p>
          <a:p>
            <a:pPr lvl="1"/>
            <a:r>
              <a:rPr lang="en-US" sz="1400"/>
              <a:t>7. Safety.</a:t>
            </a:r>
          </a:p>
          <a:p>
            <a:pPr lvl="1"/>
            <a:r>
              <a:rPr lang="en-US" sz="1400"/>
              <a:t>8. Record and Audit.</a:t>
            </a:r>
          </a:p>
        </p:txBody>
      </p:sp>
      <p:pic>
        <p:nvPicPr>
          <p:cNvPr id="28679" name="Picture 10" descr="Unis (1)"/>
          <p:cNvPicPr>
            <a:picLocks noChangeAspect="1" noChangeArrowheads="1"/>
          </p:cNvPicPr>
          <p:nvPr/>
        </p:nvPicPr>
        <p:blipFill>
          <a:blip r:embed="rId4"/>
          <a:srcRect/>
          <a:stretch>
            <a:fillRect/>
          </a:stretch>
        </p:blipFill>
        <p:spPr bwMode="auto">
          <a:xfrm>
            <a:off x="3200400" y="0"/>
            <a:ext cx="3048000" cy="2286000"/>
          </a:xfrm>
          <a:prstGeom prst="rect">
            <a:avLst/>
          </a:prstGeom>
          <a:noFill/>
          <a:ln w="9525">
            <a:noFill/>
            <a:miter lim="800000"/>
            <a:headEnd/>
            <a:tailEnd/>
          </a:ln>
        </p:spPr>
      </p:pic>
      <p:pic>
        <p:nvPicPr>
          <p:cNvPr id="28680" name="Picture 11" descr="Australia Embasy2"/>
          <p:cNvPicPr>
            <a:picLocks noChangeAspect="1" noChangeArrowheads="1"/>
          </p:cNvPicPr>
          <p:nvPr/>
        </p:nvPicPr>
        <p:blipFill>
          <a:blip r:embed="rId5"/>
          <a:srcRect/>
          <a:stretch>
            <a:fillRect/>
          </a:stretch>
        </p:blipFill>
        <p:spPr bwMode="auto">
          <a:xfrm>
            <a:off x="0" y="0"/>
            <a:ext cx="3368675" cy="2255838"/>
          </a:xfrm>
          <a:prstGeom prst="rect">
            <a:avLst/>
          </a:prstGeom>
          <a:noFill/>
          <a:ln w="9525">
            <a:noFill/>
            <a:miter lim="800000"/>
            <a:headEnd/>
            <a:tailEnd/>
          </a:ln>
        </p:spPr>
      </p:pic>
      <p:pic>
        <p:nvPicPr>
          <p:cNvPr id="28681" name="Picture 12" descr="metal one 3"/>
          <p:cNvPicPr>
            <a:picLocks noChangeAspect="1" noChangeArrowheads="1"/>
          </p:cNvPicPr>
          <p:nvPr/>
        </p:nvPicPr>
        <p:blipFill>
          <a:blip r:embed="rId6"/>
          <a:srcRect/>
          <a:stretch>
            <a:fillRect/>
          </a:stretch>
        </p:blipFill>
        <p:spPr bwMode="auto">
          <a:xfrm>
            <a:off x="6096000" y="0"/>
            <a:ext cx="3048000" cy="2286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29699" name="Picture 8"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29700" name="Rectangle 2"/>
          <p:cNvSpPr>
            <a:spLocks noChangeArrowheads="1"/>
          </p:cNvSpPr>
          <p:nvPr/>
        </p:nvSpPr>
        <p:spPr bwMode="auto">
          <a:xfrm>
            <a:off x="0" y="228600"/>
            <a:ext cx="9144000" cy="533400"/>
          </a:xfrm>
          <a:prstGeom prst="rect">
            <a:avLst/>
          </a:prstGeom>
          <a:gradFill rotWithShape="1">
            <a:gsLst>
              <a:gs pos="0">
                <a:srgbClr val="99FFCC"/>
              </a:gs>
              <a:gs pos="100000">
                <a:schemeClr val="bg1"/>
              </a:gs>
            </a:gsLst>
            <a:lin ang="0" scaled="1"/>
          </a:gradFill>
          <a:ln w="9525">
            <a:noFill/>
            <a:miter lim="800000"/>
            <a:headEnd/>
            <a:tailEnd/>
          </a:ln>
        </p:spPr>
        <p:txBody>
          <a:bodyPr wrap="none" anchor="ctr"/>
          <a:lstStyle/>
          <a:p>
            <a:endParaRPr lang="en-US"/>
          </a:p>
        </p:txBody>
      </p:sp>
      <p:sp>
        <p:nvSpPr>
          <p:cNvPr id="29701" name="Text Box 3"/>
          <p:cNvSpPr txBox="1">
            <a:spLocks noChangeArrowheads="1"/>
          </p:cNvSpPr>
          <p:nvPr/>
        </p:nvSpPr>
        <p:spPr bwMode="auto">
          <a:xfrm>
            <a:off x="457200" y="304800"/>
            <a:ext cx="7848600" cy="366713"/>
          </a:xfrm>
          <a:prstGeom prst="rect">
            <a:avLst/>
          </a:prstGeom>
          <a:noFill/>
          <a:ln w="9525">
            <a:noFill/>
            <a:miter lim="800000"/>
            <a:headEnd/>
            <a:tailEnd/>
          </a:ln>
        </p:spPr>
        <p:txBody>
          <a:bodyPr>
            <a:spAutoFit/>
          </a:bodyPr>
          <a:lstStyle/>
          <a:p>
            <a:pPr>
              <a:spcBef>
                <a:spcPct val="50000"/>
              </a:spcBef>
            </a:pPr>
            <a:r>
              <a:rPr lang="en-US"/>
              <a:t>QA/QC MANUAL</a:t>
            </a:r>
          </a:p>
        </p:txBody>
      </p:sp>
      <p:sp>
        <p:nvSpPr>
          <p:cNvPr id="29702" name="AutoShape 4"/>
          <p:cNvSpPr>
            <a:spLocks noChangeArrowheads="1"/>
          </p:cNvSpPr>
          <p:nvPr/>
        </p:nvSpPr>
        <p:spPr bwMode="auto">
          <a:xfrm>
            <a:off x="0" y="304800"/>
            <a:ext cx="381000" cy="304800"/>
          </a:xfrm>
          <a:prstGeom prst="rightArrow">
            <a:avLst>
              <a:gd name="adj1" fmla="val 50000"/>
              <a:gd name="adj2" fmla="val 31250"/>
            </a:avLst>
          </a:prstGeom>
          <a:solidFill>
            <a:srgbClr val="339966"/>
          </a:solidFill>
          <a:ln w="9525">
            <a:noFill/>
            <a:miter lim="800000"/>
            <a:headEnd/>
            <a:tailEnd/>
          </a:ln>
        </p:spPr>
        <p:txBody>
          <a:bodyPr wrap="none" anchor="ctr"/>
          <a:lstStyle/>
          <a:p>
            <a:endParaRPr lang="en-US"/>
          </a:p>
        </p:txBody>
      </p:sp>
      <p:sp>
        <p:nvSpPr>
          <p:cNvPr id="29703" name="Text Box 6"/>
          <p:cNvSpPr txBox="1">
            <a:spLocks noChangeArrowheads="1"/>
          </p:cNvSpPr>
          <p:nvPr/>
        </p:nvSpPr>
        <p:spPr bwMode="auto">
          <a:xfrm>
            <a:off x="457200" y="1066800"/>
            <a:ext cx="8001000" cy="1430338"/>
          </a:xfrm>
          <a:prstGeom prst="rect">
            <a:avLst/>
          </a:prstGeom>
          <a:noFill/>
          <a:ln w="9525">
            <a:noFill/>
            <a:miter lim="800000"/>
            <a:headEnd/>
            <a:tailEnd/>
          </a:ln>
        </p:spPr>
        <p:txBody>
          <a:bodyPr>
            <a:spAutoFit/>
          </a:bodyPr>
          <a:lstStyle/>
          <a:p>
            <a:r>
              <a:rPr lang="en-US"/>
              <a:t>Statement of policy</a:t>
            </a:r>
            <a:endParaRPr lang="en-US" sz="1400"/>
          </a:p>
          <a:p>
            <a:r>
              <a:rPr lang="en-US" sz="1400"/>
              <a:t>The intent of this manual is to provide a basic guideline for the day-to-day operations to ensure that VTE's high quality standards of workmanship is achieved.</a:t>
            </a:r>
          </a:p>
          <a:p>
            <a:r>
              <a:rPr lang="en-US" sz="1400"/>
              <a:t>All VTE personnel shall use the contents of the Quality Assurance Manual and no deviations from the methods set forth herein shall be permitted, unless clearly authorized by the Quality Control Manager, Project Manager, and the VTE MD/CEO.</a:t>
            </a:r>
          </a:p>
        </p:txBody>
      </p:sp>
      <p:pic>
        <p:nvPicPr>
          <p:cNvPr id="29704" name="Picture 9" descr="41 ly thai to"/>
          <p:cNvPicPr>
            <a:picLocks noChangeAspect="1" noChangeArrowheads="1"/>
          </p:cNvPicPr>
          <p:nvPr/>
        </p:nvPicPr>
        <p:blipFill>
          <a:blip r:embed="rId4" cstate="print"/>
          <a:srcRect/>
          <a:stretch>
            <a:fillRect/>
          </a:stretch>
        </p:blipFill>
        <p:spPr bwMode="auto">
          <a:xfrm>
            <a:off x="3962400" y="3733800"/>
            <a:ext cx="3352800" cy="2514600"/>
          </a:xfrm>
          <a:prstGeom prst="rect">
            <a:avLst/>
          </a:prstGeom>
          <a:noFill/>
          <a:ln w="9525">
            <a:noFill/>
            <a:miter lim="800000"/>
            <a:headEnd/>
            <a:tailEnd/>
          </a:ln>
        </p:spPr>
      </p:pic>
      <p:pic>
        <p:nvPicPr>
          <p:cNvPr id="29705" name="Picture 10" descr="ca3 copy"/>
          <p:cNvPicPr>
            <a:picLocks noChangeAspect="1" noChangeArrowheads="1"/>
          </p:cNvPicPr>
          <p:nvPr/>
        </p:nvPicPr>
        <p:blipFill>
          <a:blip r:embed="rId5" cstate="print"/>
          <a:srcRect/>
          <a:stretch>
            <a:fillRect/>
          </a:stretch>
        </p:blipFill>
        <p:spPr bwMode="auto">
          <a:xfrm>
            <a:off x="533400" y="3733800"/>
            <a:ext cx="3200400" cy="2546350"/>
          </a:xfrm>
          <a:prstGeom prst="rect">
            <a:avLst/>
          </a:prstGeom>
          <a:noFill/>
          <a:ln w="9525">
            <a:noFill/>
            <a:miter lim="800000"/>
            <a:headEnd/>
            <a:tailEnd/>
          </a:ln>
        </p:spPr>
      </p:pic>
      <p:sp>
        <p:nvSpPr>
          <p:cNvPr id="29706" name="Rectangle 11"/>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30723" name="Picture 7"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30724" name="Rectangle 2"/>
          <p:cNvSpPr>
            <a:spLocks noChangeArrowheads="1"/>
          </p:cNvSpPr>
          <p:nvPr/>
        </p:nvSpPr>
        <p:spPr bwMode="auto">
          <a:xfrm>
            <a:off x="0" y="228600"/>
            <a:ext cx="9144000" cy="533400"/>
          </a:xfrm>
          <a:prstGeom prst="rect">
            <a:avLst/>
          </a:prstGeom>
          <a:gradFill rotWithShape="1">
            <a:gsLst>
              <a:gs pos="0">
                <a:srgbClr val="66CCFF"/>
              </a:gs>
              <a:gs pos="100000">
                <a:schemeClr val="bg1"/>
              </a:gs>
            </a:gsLst>
            <a:lin ang="0" scaled="1"/>
          </a:gradFill>
          <a:ln w="9525">
            <a:noFill/>
            <a:miter lim="800000"/>
            <a:headEnd/>
            <a:tailEnd/>
          </a:ln>
        </p:spPr>
        <p:txBody>
          <a:bodyPr wrap="none" anchor="ctr"/>
          <a:lstStyle/>
          <a:p>
            <a:endParaRPr lang="en-US"/>
          </a:p>
        </p:txBody>
      </p:sp>
      <p:sp>
        <p:nvSpPr>
          <p:cNvPr id="30725" name="Text Box 3"/>
          <p:cNvSpPr txBox="1">
            <a:spLocks noChangeArrowheads="1"/>
          </p:cNvSpPr>
          <p:nvPr/>
        </p:nvSpPr>
        <p:spPr bwMode="auto">
          <a:xfrm>
            <a:off x="457200" y="304800"/>
            <a:ext cx="7848600" cy="366713"/>
          </a:xfrm>
          <a:prstGeom prst="rect">
            <a:avLst/>
          </a:prstGeom>
          <a:noFill/>
          <a:ln w="9525">
            <a:noFill/>
            <a:miter lim="800000"/>
            <a:headEnd/>
            <a:tailEnd/>
          </a:ln>
        </p:spPr>
        <p:txBody>
          <a:bodyPr>
            <a:spAutoFit/>
          </a:bodyPr>
          <a:lstStyle/>
          <a:p>
            <a:pPr>
              <a:spcBef>
                <a:spcPct val="50000"/>
              </a:spcBef>
            </a:pPr>
            <a:r>
              <a:rPr lang="en-US"/>
              <a:t>QA/QC MANUAL</a:t>
            </a:r>
          </a:p>
        </p:txBody>
      </p:sp>
      <p:sp>
        <p:nvSpPr>
          <p:cNvPr id="30726"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sp>
        <p:nvSpPr>
          <p:cNvPr id="30727" name="Text Box 5"/>
          <p:cNvSpPr txBox="1">
            <a:spLocks noChangeArrowheads="1"/>
          </p:cNvSpPr>
          <p:nvPr/>
        </p:nvSpPr>
        <p:spPr bwMode="auto">
          <a:xfrm>
            <a:off x="457200" y="1066800"/>
            <a:ext cx="8001000" cy="4833938"/>
          </a:xfrm>
          <a:prstGeom prst="rect">
            <a:avLst/>
          </a:prstGeom>
          <a:noFill/>
          <a:ln w="9525">
            <a:noFill/>
            <a:miter lim="800000"/>
            <a:headEnd/>
            <a:tailEnd/>
          </a:ln>
        </p:spPr>
        <p:txBody>
          <a:bodyPr>
            <a:spAutoFit/>
          </a:bodyPr>
          <a:lstStyle/>
          <a:p>
            <a:pPr>
              <a:spcBef>
                <a:spcPct val="50000"/>
              </a:spcBef>
            </a:pPr>
            <a:r>
              <a:rPr lang="en-US"/>
              <a:t>Project quality commitment</a:t>
            </a:r>
            <a:endParaRPr lang="en-US" sz="1400"/>
          </a:p>
          <a:p>
            <a:r>
              <a:rPr lang="en-US" sz="1400"/>
              <a:t>The Quality Assurance Manual is modeled to suit the requirements of ISO 9001. The procedures included in this Manual are intended to be used as a first level in the hierarchy of the Company's Quality Assurance System. Statutory Regulations, Government Controls and other applicable local laws (which form the base level), are automatically adopted into the First Level. Examples of such regulations include Requirements for Safety Certification of moving equipment, Certification of all Crane Operators, etc.</a:t>
            </a:r>
          </a:p>
          <a:p>
            <a:r>
              <a:rPr lang="en-US" sz="1400"/>
              <a:t>The Second Level in the Quality management system is formed by the Internal Department Procedures which are developed based on the Quality Assurance Manual. The Quality Assurance/Quality Control Department also provides input at this level in terms of Audit Procedures and generation and maintenance of historical data records.</a:t>
            </a:r>
          </a:p>
          <a:p>
            <a:r>
              <a:rPr lang="en-US" sz="1400"/>
              <a:t>Project-specific procedures (compiled to form “Project Quality Plan”) as required may be developed based on the procedures included in this Manual. This then forms the Third Level in the Q.A. System.</a:t>
            </a:r>
          </a:p>
          <a:p>
            <a:r>
              <a:rPr lang="en-US" sz="1400"/>
              <a:t>Based on the Project Quality Plan described above, individual Project Engineers and Supervisors will be provided with concise instruction sheets on the implementation of relevant aspects of the applicable Quality Plans. This forms the basis of applying the precepts of the written documents to daily work practices.</a:t>
            </a:r>
          </a:p>
          <a:p>
            <a:r>
              <a:rPr lang="en-US" sz="1400"/>
              <a:t>Audits may be conducted on the Quality Assurance/Quality Control Department and/or its designated representatives or third party Accreditors. Deviations observed in the work system shall be reported back to the Management to concur with the Quality Assurance Department. Suitable changes as necessary may be incorporated appropriately.</a:t>
            </a:r>
          </a:p>
        </p:txBody>
      </p:sp>
      <p:sp>
        <p:nvSpPr>
          <p:cNvPr id="30728" name="Rectangle 8"/>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9" descr="BOTTOM"/>
          <p:cNvPicPr>
            <a:picLocks noChangeAspect="1" noChangeArrowheads="1"/>
          </p:cNvPicPr>
          <p:nvPr/>
        </p:nvPicPr>
        <p:blipFill>
          <a:blip r:embed="rId2"/>
          <a:srcRect/>
          <a:stretch>
            <a:fillRect/>
          </a:stretch>
        </p:blipFill>
        <p:spPr bwMode="auto">
          <a:xfrm>
            <a:off x="2590800" y="3740150"/>
            <a:ext cx="6553200" cy="3117850"/>
          </a:xfrm>
          <a:prstGeom prst="rect">
            <a:avLst/>
          </a:prstGeom>
          <a:noFill/>
          <a:ln w="9525">
            <a:noFill/>
            <a:miter lim="800000"/>
            <a:headEnd/>
            <a:tailEnd/>
          </a:ln>
        </p:spPr>
      </p:pic>
      <p:pic>
        <p:nvPicPr>
          <p:cNvPr id="4099" name="Picture 6" descr="template 1"/>
          <p:cNvPicPr>
            <a:picLocks noChangeAspect="1" noChangeArrowheads="1"/>
          </p:cNvPicPr>
          <p:nvPr/>
        </p:nvPicPr>
        <p:blipFill>
          <a:blip r:embed="rId3"/>
          <a:srcRect/>
          <a:stretch>
            <a:fillRect/>
          </a:stretch>
        </p:blipFill>
        <p:spPr bwMode="auto">
          <a:xfrm>
            <a:off x="0" y="0"/>
            <a:ext cx="2628900" cy="6865938"/>
          </a:xfrm>
          <a:prstGeom prst="rect">
            <a:avLst/>
          </a:prstGeom>
          <a:noFill/>
          <a:ln w="9525">
            <a:noFill/>
            <a:miter lim="800000"/>
            <a:headEnd/>
            <a:tailEnd/>
          </a:ln>
        </p:spPr>
      </p:pic>
      <p:sp>
        <p:nvSpPr>
          <p:cNvPr id="4100" name="Rectangle 2"/>
          <p:cNvSpPr>
            <a:spLocks noGrp="1" noChangeArrowheads="1"/>
          </p:cNvSpPr>
          <p:nvPr>
            <p:ph type="title" idx="4294967295"/>
          </p:nvPr>
        </p:nvSpPr>
        <p:spPr>
          <a:xfrm>
            <a:off x="304800" y="1676400"/>
            <a:ext cx="2133600" cy="228600"/>
          </a:xfrm>
        </p:spPr>
        <p:txBody>
          <a:bodyPr/>
          <a:lstStyle/>
          <a:p>
            <a:pPr eaLnBrk="1" hangingPunct="1"/>
            <a:r>
              <a:rPr lang="en-US" sz="1600" b="1" smtClean="0">
                <a:solidFill>
                  <a:srgbClr val="FFCC00"/>
                </a:solidFill>
              </a:rPr>
              <a:t>INTRODUCTION</a:t>
            </a:r>
          </a:p>
        </p:txBody>
      </p:sp>
      <p:sp>
        <p:nvSpPr>
          <p:cNvPr id="4101" name="Rectangle 8"/>
          <p:cNvSpPr>
            <a:spLocks noChangeArrowheads="1"/>
          </p:cNvSpPr>
          <p:nvPr/>
        </p:nvSpPr>
        <p:spPr bwMode="auto">
          <a:xfrm>
            <a:off x="3048000" y="685800"/>
            <a:ext cx="5486400" cy="4419600"/>
          </a:xfrm>
          <a:prstGeom prst="rect">
            <a:avLst/>
          </a:prstGeom>
          <a:noFill/>
          <a:ln w="9525">
            <a:noFill/>
            <a:miter lim="800000"/>
            <a:headEnd/>
            <a:tailEnd/>
          </a:ln>
        </p:spPr>
        <p:txBody>
          <a:bodyPr anchor="ctr"/>
          <a:lstStyle/>
          <a:p>
            <a:pPr>
              <a:lnSpc>
                <a:spcPct val="115000"/>
              </a:lnSpc>
            </a:pPr>
            <a:r>
              <a:rPr lang="en-US" sz="1600" b="1">
                <a:solidFill>
                  <a:schemeClr val="accent2"/>
                </a:solidFill>
              </a:rPr>
              <a:t>Viettien Engineering Joint Stock Company</a:t>
            </a:r>
            <a:r>
              <a:rPr lang="en-US" sz="1600">
                <a:solidFill>
                  <a:schemeClr val="tx2"/>
                </a:solidFill>
              </a:rPr>
              <a:t> is a Mechanical &amp; Electrical Contractor for all kinds of buildings, factories and plants. </a:t>
            </a:r>
            <a:br>
              <a:rPr lang="en-US" sz="1600">
                <a:solidFill>
                  <a:schemeClr val="tx2"/>
                </a:solidFill>
              </a:rPr>
            </a:br>
            <a:r>
              <a:rPr lang="en-US" sz="1600">
                <a:solidFill>
                  <a:schemeClr val="tx2"/>
                </a:solidFill>
              </a:rPr>
              <a:t>We provide engineering services including design and installation of mechanical, electrical and  instrumental systems to the construction industry. Project management service is one of our strength. Besides, we supply a wide range of high quality lights.</a:t>
            </a:r>
            <a:br>
              <a:rPr lang="en-US" sz="1600">
                <a:solidFill>
                  <a:schemeClr val="tx2"/>
                </a:solidFill>
              </a:rPr>
            </a:br>
            <a:r>
              <a:rPr lang="en-US" sz="1600">
                <a:solidFill>
                  <a:schemeClr val="tx2"/>
                </a:solidFill>
              </a:rPr>
              <a:t>Founder in November 2004, we have been engaged in a significant number of construction projects in Vietnam. </a:t>
            </a:r>
            <a:br>
              <a:rPr lang="en-US" sz="1600">
                <a:solidFill>
                  <a:schemeClr val="tx2"/>
                </a:solidFill>
              </a:rPr>
            </a:br>
            <a:r>
              <a:rPr lang="en-US" sz="1600">
                <a:solidFill>
                  <a:schemeClr val="tx2"/>
                </a:solidFill>
              </a:rPr>
              <a:t>These projects have given us such valuable experiences and we have an utmost confident that we can satisfy our clients in regards to price, quality and service thereof. </a:t>
            </a:r>
            <a:br>
              <a:rPr lang="en-US" sz="1600">
                <a:solidFill>
                  <a:schemeClr val="tx2"/>
                </a:solidFill>
              </a:rPr>
            </a:br>
            <a:r>
              <a:rPr lang="en-US" sz="1600">
                <a:solidFill>
                  <a:schemeClr val="tx2"/>
                </a:solidFill>
              </a:rPr>
              <a:t>Viettien Engineering perceives that the client's relibability and credit are the key elements for its solidity.</a:t>
            </a:r>
            <a:endParaRPr lang="en-US" sz="1600">
              <a:solidFill>
                <a:srgbClr val="FFCC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31747" name="Picture 10"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31748" name="Rectangle 2"/>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31749" name="Text Box 3"/>
          <p:cNvSpPr txBox="1">
            <a:spLocks noChangeArrowheads="1"/>
          </p:cNvSpPr>
          <p:nvPr/>
        </p:nvSpPr>
        <p:spPr bwMode="auto">
          <a:xfrm>
            <a:off x="457200" y="304800"/>
            <a:ext cx="6324600" cy="457200"/>
          </a:xfrm>
          <a:prstGeom prst="rect">
            <a:avLst/>
          </a:prstGeom>
          <a:noFill/>
          <a:ln w="9525">
            <a:noFill/>
            <a:miter lim="800000"/>
            <a:headEnd/>
            <a:tailEnd/>
          </a:ln>
        </p:spPr>
        <p:txBody>
          <a:bodyPr>
            <a:spAutoFit/>
          </a:bodyPr>
          <a:lstStyle/>
          <a:p>
            <a:pPr>
              <a:spcBef>
                <a:spcPct val="50000"/>
              </a:spcBef>
            </a:pPr>
            <a:r>
              <a:rPr lang="en-US" sz="2400">
                <a:solidFill>
                  <a:schemeClr val="accent2"/>
                </a:solidFill>
              </a:rPr>
              <a:t>I. </a:t>
            </a:r>
            <a:r>
              <a:rPr lang="en-US"/>
              <a:t>QA/QC MANUAL CONTENTS</a:t>
            </a:r>
          </a:p>
        </p:txBody>
      </p:sp>
      <p:sp>
        <p:nvSpPr>
          <p:cNvPr id="31750"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sp>
        <p:nvSpPr>
          <p:cNvPr id="31751" name="Text Box 8"/>
          <p:cNvSpPr txBox="1">
            <a:spLocks noChangeArrowheads="1"/>
          </p:cNvSpPr>
          <p:nvPr/>
        </p:nvSpPr>
        <p:spPr bwMode="auto">
          <a:xfrm>
            <a:off x="838200" y="1066800"/>
            <a:ext cx="8305800" cy="1838325"/>
          </a:xfrm>
          <a:prstGeom prst="rect">
            <a:avLst/>
          </a:prstGeom>
          <a:noFill/>
          <a:ln w="9525">
            <a:noFill/>
            <a:miter lim="800000"/>
            <a:headEnd/>
            <a:tailEnd/>
          </a:ln>
        </p:spPr>
        <p:txBody>
          <a:bodyPr>
            <a:spAutoFit/>
          </a:bodyPr>
          <a:lstStyle/>
          <a:p>
            <a:r>
              <a:rPr lang="en-US" sz="1400" b="1"/>
              <a:t>Introduction</a:t>
            </a:r>
          </a:p>
          <a:p>
            <a:pPr>
              <a:lnSpc>
                <a:spcPct val="120000"/>
              </a:lnSpc>
            </a:pPr>
            <a:r>
              <a:rPr lang="en-US" sz="1400"/>
              <a:t>The Quality Plan is the principal quality document for all VTE projects and will be content:</a:t>
            </a:r>
          </a:p>
          <a:p>
            <a:pPr>
              <a:lnSpc>
                <a:spcPct val="120000"/>
              </a:lnSpc>
            </a:pPr>
            <a:endParaRPr lang="en-US" sz="1400"/>
          </a:p>
          <a:p>
            <a:pPr lvl="1">
              <a:lnSpc>
                <a:spcPct val="120000"/>
              </a:lnSpc>
              <a:buFontTx/>
              <a:buChar char="•"/>
            </a:pPr>
            <a:r>
              <a:rPr lang="en-US" sz="1400"/>
              <a:t> Scope Application, purpose and Definition and reference </a:t>
            </a:r>
          </a:p>
          <a:p>
            <a:pPr lvl="1">
              <a:lnSpc>
                <a:spcPct val="120000"/>
              </a:lnSpc>
              <a:buFontTx/>
              <a:buChar char="•"/>
            </a:pPr>
            <a:r>
              <a:rPr lang="en-US" sz="1400"/>
              <a:t> Project Quality system : project managemnet, engineering services, procurement Services... </a:t>
            </a:r>
          </a:p>
          <a:p>
            <a:pPr lvl="1">
              <a:lnSpc>
                <a:spcPct val="120000"/>
              </a:lnSpc>
              <a:buFontTx/>
              <a:buChar char="•"/>
            </a:pPr>
            <a:r>
              <a:rPr lang="en-US" sz="1400"/>
              <a:t> Project organisation and responsibilities </a:t>
            </a:r>
          </a:p>
          <a:p>
            <a:pPr lvl="1">
              <a:lnSpc>
                <a:spcPct val="120000"/>
              </a:lnSpc>
              <a:buFontTx/>
              <a:buChar char="•"/>
            </a:pPr>
            <a:r>
              <a:rPr lang="en-US" sz="1400"/>
              <a:t> Documentation : Punch list, Retention of record... </a:t>
            </a:r>
          </a:p>
        </p:txBody>
      </p:sp>
      <p:sp>
        <p:nvSpPr>
          <p:cNvPr id="31752" name="Rectangle 14"/>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pic>
        <p:nvPicPr>
          <p:cNvPr id="31753" name="Picture 13" descr="DSC_3866"/>
          <p:cNvPicPr>
            <a:picLocks noChangeAspect="1" noChangeArrowheads="1"/>
          </p:cNvPicPr>
          <p:nvPr/>
        </p:nvPicPr>
        <p:blipFill>
          <a:blip r:embed="rId4" cstate="print"/>
          <a:srcRect/>
          <a:stretch>
            <a:fillRect/>
          </a:stretch>
        </p:blipFill>
        <p:spPr bwMode="auto">
          <a:xfrm>
            <a:off x="5181600" y="4800600"/>
            <a:ext cx="2514600" cy="1682750"/>
          </a:xfrm>
          <a:prstGeom prst="rect">
            <a:avLst/>
          </a:prstGeom>
          <a:noFill/>
          <a:ln w="38100">
            <a:solidFill>
              <a:schemeClr val="bg1"/>
            </a:solidFill>
            <a:miter lim="800000"/>
            <a:headEnd/>
            <a:tailEnd/>
          </a:ln>
        </p:spPr>
      </p:pic>
      <p:pic>
        <p:nvPicPr>
          <p:cNvPr id="31754" name="Picture 18" descr="Picture2"/>
          <p:cNvPicPr>
            <a:picLocks noChangeAspect="1" noChangeArrowheads="1"/>
          </p:cNvPicPr>
          <p:nvPr/>
        </p:nvPicPr>
        <p:blipFill>
          <a:blip r:embed="rId5"/>
          <a:srcRect/>
          <a:stretch>
            <a:fillRect/>
          </a:stretch>
        </p:blipFill>
        <p:spPr bwMode="auto">
          <a:xfrm>
            <a:off x="3048000" y="3886200"/>
            <a:ext cx="2438400" cy="1831975"/>
          </a:xfrm>
          <a:prstGeom prst="rect">
            <a:avLst/>
          </a:prstGeom>
          <a:noFill/>
          <a:ln w="38100">
            <a:solidFill>
              <a:schemeClr val="bg1"/>
            </a:solidFill>
            <a:miter lim="800000"/>
            <a:headEnd/>
            <a:tailEnd/>
          </a:ln>
        </p:spPr>
      </p:pic>
      <p:pic>
        <p:nvPicPr>
          <p:cNvPr id="31755" name="Picture 19" descr="Picture1"/>
          <p:cNvPicPr>
            <a:picLocks noChangeAspect="1" noChangeArrowheads="1"/>
          </p:cNvPicPr>
          <p:nvPr/>
        </p:nvPicPr>
        <p:blipFill>
          <a:blip r:embed="rId6"/>
          <a:srcRect/>
          <a:stretch>
            <a:fillRect/>
          </a:stretch>
        </p:blipFill>
        <p:spPr bwMode="auto">
          <a:xfrm>
            <a:off x="838200" y="3124200"/>
            <a:ext cx="2438400" cy="1831975"/>
          </a:xfrm>
          <a:prstGeom prst="rect">
            <a:avLst/>
          </a:prstGeom>
          <a:noFill/>
          <a:ln w="38100">
            <a:solidFill>
              <a:schemeClr val="bg1"/>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32771" name="Text Box 3"/>
          <p:cNvSpPr txBox="1">
            <a:spLocks noChangeArrowheads="1"/>
          </p:cNvSpPr>
          <p:nvPr/>
        </p:nvSpPr>
        <p:spPr bwMode="auto">
          <a:xfrm>
            <a:off x="457200" y="228600"/>
            <a:ext cx="8686800" cy="457200"/>
          </a:xfrm>
          <a:prstGeom prst="rect">
            <a:avLst/>
          </a:prstGeom>
          <a:noFill/>
          <a:ln w="9525">
            <a:noFill/>
            <a:miter lim="800000"/>
            <a:headEnd/>
            <a:tailEnd/>
          </a:ln>
        </p:spPr>
        <p:txBody>
          <a:bodyPr>
            <a:spAutoFit/>
          </a:bodyPr>
          <a:lstStyle/>
          <a:p>
            <a:pPr>
              <a:spcBef>
                <a:spcPct val="50000"/>
              </a:spcBef>
            </a:pPr>
            <a:r>
              <a:rPr lang="en-US" sz="2400"/>
              <a:t>QA/QC FLOWCHART</a:t>
            </a:r>
          </a:p>
        </p:txBody>
      </p:sp>
      <p:sp>
        <p:nvSpPr>
          <p:cNvPr id="32772"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graphicFrame>
        <p:nvGraphicFramePr>
          <p:cNvPr id="62526" name="Group 62"/>
          <p:cNvGraphicFramePr>
            <a:graphicFrameLocks noGrp="1"/>
          </p:cNvGraphicFramePr>
          <p:nvPr>
            <p:ph/>
          </p:nvPr>
        </p:nvGraphicFramePr>
        <p:xfrm>
          <a:off x="381000" y="914400"/>
          <a:ext cx="4038600" cy="319088"/>
        </p:xfrm>
        <a:graphic>
          <a:graphicData uri="http://schemas.openxmlformats.org/drawingml/2006/table">
            <a:tbl>
              <a:tblPr/>
              <a:tblGrid>
                <a:gridCol w="533400"/>
                <a:gridCol w="1166813"/>
                <a:gridCol w="1328737"/>
                <a:gridCol w="1009650"/>
              </a:tblGrid>
              <a:tr h="3190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STEP</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PERSON IN CHARGE</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FLOWCHART</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DOCUMENTS</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pic>
        <p:nvPicPr>
          <p:cNvPr id="32785" name="Picture 36" descr="flowchart"/>
          <p:cNvPicPr>
            <a:picLocks noChangeAspect="1" noChangeArrowheads="1"/>
          </p:cNvPicPr>
          <p:nvPr/>
        </p:nvPicPr>
        <p:blipFill>
          <a:blip r:embed="rId2"/>
          <a:srcRect/>
          <a:stretch>
            <a:fillRect/>
          </a:stretch>
        </p:blipFill>
        <p:spPr bwMode="auto">
          <a:xfrm>
            <a:off x="381000" y="1371600"/>
            <a:ext cx="3965575" cy="5181600"/>
          </a:xfrm>
          <a:prstGeom prst="rect">
            <a:avLst/>
          </a:prstGeom>
          <a:noFill/>
          <a:ln w="9525">
            <a:noFill/>
            <a:miter lim="800000"/>
            <a:headEnd/>
            <a:tailEnd/>
          </a:ln>
        </p:spPr>
      </p:pic>
      <p:graphicFrame>
        <p:nvGraphicFramePr>
          <p:cNvPr id="62527" name="Group 63"/>
          <p:cNvGraphicFramePr>
            <a:graphicFrameLocks noGrp="1"/>
          </p:cNvGraphicFramePr>
          <p:nvPr/>
        </p:nvGraphicFramePr>
        <p:xfrm>
          <a:off x="4800600" y="914400"/>
          <a:ext cx="4038600" cy="319088"/>
        </p:xfrm>
        <a:graphic>
          <a:graphicData uri="http://schemas.openxmlformats.org/drawingml/2006/table">
            <a:tbl>
              <a:tblPr/>
              <a:tblGrid>
                <a:gridCol w="533400"/>
                <a:gridCol w="1166813"/>
                <a:gridCol w="1328737"/>
                <a:gridCol w="1009650"/>
              </a:tblGrid>
              <a:tr h="3190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STEP</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PERSON IN CHARGE</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FLOWCHART</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DOCUMENTS</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pic>
        <p:nvPicPr>
          <p:cNvPr id="32798" name="Picture 75" descr="flowchart 2"/>
          <p:cNvPicPr>
            <a:picLocks noChangeAspect="1" noChangeArrowheads="1"/>
          </p:cNvPicPr>
          <p:nvPr/>
        </p:nvPicPr>
        <p:blipFill>
          <a:blip r:embed="rId3" cstate="print"/>
          <a:srcRect/>
          <a:stretch>
            <a:fillRect/>
          </a:stretch>
        </p:blipFill>
        <p:spPr bwMode="auto">
          <a:xfrm>
            <a:off x="5029200" y="1295400"/>
            <a:ext cx="3760788" cy="5257800"/>
          </a:xfrm>
          <a:prstGeom prst="rect">
            <a:avLst/>
          </a:prstGeom>
          <a:noFill/>
          <a:ln w="9525">
            <a:noFill/>
            <a:miter lim="800000"/>
            <a:headEnd/>
            <a:tailEnd/>
          </a:ln>
        </p:spPr>
      </p:pic>
      <p:sp>
        <p:nvSpPr>
          <p:cNvPr id="32799" name="Rectangle 76"/>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33795" name="Text Box 3"/>
          <p:cNvSpPr txBox="1">
            <a:spLocks noChangeArrowheads="1"/>
          </p:cNvSpPr>
          <p:nvPr/>
        </p:nvSpPr>
        <p:spPr bwMode="auto">
          <a:xfrm>
            <a:off x="457200" y="228600"/>
            <a:ext cx="8686800" cy="457200"/>
          </a:xfrm>
          <a:prstGeom prst="rect">
            <a:avLst/>
          </a:prstGeom>
          <a:noFill/>
          <a:ln w="9525">
            <a:noFill/>
            <a:miter lim="800000"/>
            <a:headEnd/>
            <a:tailEnd/>
          </a:ln>
        </p:spPr>
        <p:txBody>
          <a:bodyPr>
            <a:spAutoFit/>
          </a:bodyPr>
          <a:lstStyle/>
          <a:p>
            <a:pPr>
              <a:spcBef>
                <a:spcPct val="50000"/>
              </a:spcBef>
            </a:pPr>
            <a:r>
              <a:rPr lang="en-US" sz="2400"/>
              <a:t>QA/QC FLOWCHART</a:t>
            </a:r>
          </a:p>
        </p:txBody>
      </p:sp>
      <p:sp>
        <p:nvSpPr>
          <p:cNvPr id="33796"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graphicFrame>
        <p:nvGraphicFramePr>
          <p:cNvPr id="64517" name="Group 5"/>
          <p:cNvGraphicFramePr>
            <a:graphicFrameLocks noGrp="1"/>
          </p:cNvGraphicFramePr>
          <p:nvPr>
            <p:ph/>
          </p:nvPr>
        </p:nvGraphicFramePr>
        <p:xfrm>
          <a:off x="381000" y="914400"/>
          <a:ext cx="4038600" cy="319088"/>
        </p:xfrm>
        <a:graphic>
          <a:graphicData uri="http://schemas.openxmlformats.org/drawingml/2006/table">
            <a:tbl>
              <a:tblPr/>
              <a:tblGrid>
                <a:gridCol w="533400"/>
                <a:gridCol w="1166813"/>
                <a:gridCol w="1328737"/>
                <a:gridCol w="1009650"/>
              </a:tblGrid>
              <a:tr h="3190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STEP</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PERSON IN CHARGE</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FLOWCHART</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DOCUMENTS</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64549" name="Group 37"/>
          <p:cNvGraphicFramePr>
            <a:graphicFrameLocks noGrp="1"/>
          </p:cNvGraphicFramePr>
          <p:nvPr/>
        </p:nvGraphicFramePr>
        <p:xfrm>
          <a:off x="4800600" y="914400"/>
          <a:ext cx="4038600" cy="319088"/>
        </p:xfrm>
        <a:graphic>
          <a:graphicData uri="http://schemas.openxmlformats.org/drawingml/2006/table">
            <a:tbl>
              <a:tblPr/>
              <a:tblGrid>
                <a:gridCol w="441325"/>
                <a:gridCol w="1235075"/>
                <a:gridCol w="1219200"/>
                <a:gridCol w="1143000"/>
              </a:tblGrid>
              <a:tr h="3190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STEP</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PERSON IN CHARGE</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FLOWCHART</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700" b="1" i="0" u="none" strike="noStrike" cap="none" normalizeH="0" baseline="0" smtClean="0">
                          <a:ln>
                            <a:noFill/>
                          </a:ln>
                          <a:solidFill>
                            <a:schemeClr val="tx1"/>
                          </a:solidFill>
                          <a:effectLst/>
                          <a:latin typeface="Arial" charset="0"/>
                          <a:cs typeface="Arial" charset="0"/>
                        </a:rPr>
                        <a:t>DOCUMENTS</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pic>
        <p:nvPicPr>
          <p:cNvPr id="33821" name="Picture 31" descr="flowchart 3"/>
          <p:cNvPicPr>
            <a:picLocks noChangeAspect="1" noChangeArrowheads="1"/>
          </p:cNvPicPr>
          <p:nvPr/>
        </p:nvPicPr>
        <p:blipFill>
          <a:blip r:embed="rId2" cstate="print"/>
          <a:srcRect/>
          <a:stretch>
            <a:fillRect/>
          </a:stretch>
        </p:blipFill>
        <p:spPr bwMode="auto">
          <a:xfrm>
            <a:off x="457200" y="1371600"/>
            <a:ext cx="3840163" cy="5257800"/>
          </a:xfrm>
          <a:prstGeom prst="rect">
            <a:avLst/>
          </a:prstGeom>
          <a:noFill/>
          <a:ln w="9525">
            <a:noFill/>
            <a:miter lim="800000"/>
            <a:headEnd/>
            <a:tailEnd/>
          </a:ln>
        </p:spPr>
      </p:pic>
      <p:pic>
        <p:nvPicPr>
          <p:cNvPr id="33822" name="Picture 32" descr="flowchart 4"/>
          <p:cNvPicPr>
            <a:picLocks noChangeAspect="1" noChangeArrowheads="1"/>
          </p:cNvPicPr>
          <p:nvPr/>
        </p:nvPicPr>
        <p:blipFill>
          <a:blip r:embed="rId3"/>
          <a:srcRect/>
          <a:stretch>
            <a:fillRect/>
          </a:stretch>
        </p:blipFill>
        <p:spPr bwMode="auto">
          <a:xfrm>
            <a:off x="5029200" y="1447800"/>
            <a:ext cx="3775075" cy="5181600"/>
          </a:xfrm>
          <a:prstGeom prst="rect">
            <a:avLst/>
          </a:prstGeom>
          <a:noFill/>
          <a:ln w="9525">
            <a:noFill/>
            <a:miter lim="800000"/>
            <a:headEnd/>
            <a:tailEnd/>
          </a:ln>
        </p:spPr>
      </p:pic>
      <p:sp>
        <p:nvSpPr>
          <p:cNvPr id="33823" name="Rectangle 39"/>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9"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34819" name="Picture 10"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34820" name="Rectangle 2"/>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34821" name="Text Box 3"/>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pPr>
              <a:spcBef>
                <a:spcPct val="50000"/>
              </a:spcBef>
            </a:pPr>
            <a:r>
              <a:rPr lang="en-US"/>
              <a:t>QUALITY ASSURANCE PROCEDURE</a:t>
            </a:r>
          </a:p>
        </p:txBody>
      </p:sp>
      <p:sp>
        <p:nvSpPr>
          <p:cNvPr id="34822"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pic>
        <p:nvPicPr>
          <p:cNvPr id="34823" name="Picture 12" descr="ACMV for Data centre -ACB HCM"/>
          <p:cNvPicPr>
            <a:picLocks noChangeAspect="1" noChangeArrowheads="1"/>
          </p:cNvPicPr>
          <p:nvPr/>
        </p:nvPicPr>
        <p:blipFill>
          <a:blip r:embed="rId4"/>
          <a:srcRect/>
          <a:stretch>
            <a:fillRect/>
          </a:stretch>
        </p:blipFill>
        <p:spPr bwMode="auto">
          <a:xfrm>
            <a:off x="0" y="838200"/>
            <a:ext cx="3429000" cy="2571750"/>
          </a:xfrm>
          <a:prstGeom prst="rect">
            <a:avLst/>
          </a:prstGeom>
          <a:noFill/>
          <a:ln w="9525">
            <a:noFill/>
            <a:miter lim="800000"/>
            <a:headEnd/>
            <a:tailEnd/>
          </a:ln>
        </p:spPr>
      </p:pic>
      <p:pic>
        <p:nvPicPr>
          <p:cNvPr id="34824" name="Picture 13" descr="ACMV for data centre -ACB 02"/>
          <p:cNvPicPr>
            <a:picLocks noChangeAspect="1" noChangeArrowheads="1"/>
          </p:cNvPicPr>
          <p:nvPr/>
        </p:nvPicPr>
        <p:blipFill>
          <a:blip r:embed="rId5" cstate="print"/>
          <a:srcRect/>
          <a:stretch>
            <a:fillRect/>
          </a:stretch>
        </p:blipFill>
        <p:spPr bwMode="auto">
          <a:xfrm>
            <a:off x="0" y="2895600"/>
            <a:ext cx="3429000" cy="2571750"/>
          </a:xfrm>
          <a:prstGeom prst="rect">
            <a:avLst/>
          </a:prstGeom>
          <a:noFill/>
          <a:ln w="9525">
            <a:noFill/>
            <a:miter lim="800000"/>
            <a:headEnd/>
            <a:tailEnd/>
          </a:ln>
        </p:spPr>
      </p:pic>
      <p:pic>
        <p:nvPicPr>
          <p:cNvPr id="34825" name="Picture 8" descr="QUALITY ASSURANCE PROCEDURE"/>
          <p:cNvPicPr>
            <a:picLocks noChangeAspect="1" noChangeArrowheads="1"/>
          </p:cNvPicPr>
          <p:nvPr/>
        </p:nvPicPr>
        <p:blipFill>
          <a:blip r:embed="rId6" cstate="print"/>
          <a:srcRect/>
          <a:stretch>
            <a:fillRect/>
          </a:stretch>
        </p:blipFill>
        <p:spPr bwMode="auto">
          <a:xfrm>
            <a:off x="3048000" y="762000"/>
            <a:ext cx="4492625" cy="5867400"/>
          </a:xfrm>
          <a:prstGeom prst="rect">
            <a:avLst/>
          </a:prstGeom>
          <a:noFill/>
          <a:ln w="9525">
            <a:noFill/>
            <a:miter lim="800000"/>
            <a:headEnd/>
            <a:tailEnd/>
          </a:ln>
        </p:spPr>
      </p:pic>
      <p:sp>
        <p:nvSpPr>
          <p:cNvPr id="34826" name="Rectangle 14"/>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3"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sp>
        <p:nvSpPr>
          <p:cNvPr id="35843" name="Rectangle 2"/>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35844" name="Text Box 3"/>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pPr>
              <a:spcBef>
                <a:spcPct val="50000"/>
              </a:spcBef>
            </a:pPr>
            <a:r>
              <a:rPr lang="en-US"/>
              <a:t>SITE M&amp;E QUALITY CONTROL FORMS LIST</a:t>
            </a:r>
          </a:p>
        </p:txBody>
      </p:sp>
      <p:sp>
        <p:nvSpPr>
          <p:cNvPr id="35845"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sp>
        <p:nvSpPr>
          <p:cNvPr id="35846" name="Text Box 7"/>
          <p:cNvSpPr txBox="1">
            <a:spLocks noChangeArrowheads="1"/>
          </p:cNvSpPr>
          <p:nvPr/>
        </p:nvSpPr>
        <p:spPr bwMode="auto">
          <a:xfrm>
            <a:off x="533400" y="990600"/>
            <a:ext cx="4038600" cy="5386388"/>
          </a:xfrm>
          <a:prstGeom prst="rect">
            <a:avLst/>
          </a:prstGeom>
          <a:noFill/>
          <a:ln w="9525">
            <a:noFill/>
            <a:miter lim="800000"/>
            <a:headEnd/>
            <a:tailEnd/>
          </a:ln>
        </p:spPr>
        <p:txBody>
          <a:bodyPr>
            <a:spAutoFit/>
          </a:bodyPr>
          <a:lstStyle/>
          <a:p>
            <a:pPr marL="342900" indent="-342900"/>
            <a:r>
              <a:rPr lang="en-US" sz="1200"/>
              <a:t>Chỉ thị công trường</a:t>
            </a:r>
          </a:p>
          <a:p>
            <a:pPr marL="342900" indent="-342900"/>
            <a:r>
              <a:rPr lang="en-US" sz="1200"/>
              <a:t>Site Instruction</a:t>
            </a:r>
          </a:p>
          <a:p>
            <a:pPr marL="342900" indent="-342900"/>
            <a:endParaRPr lang="en-US" sz="1200"/>
          </a:p>
          <a:p>
            <a:pPr marL="342900" indent="-342900"/>
            <a:r>
              <a:rPr lang="en-US" sz="1200"/>
              <a:t>Ghi nhớ công trường </a:t>
            </a:r>
          </a:p>
          <a:p>
            <a:pPr marL="342900" indent="-342900"/>
            <a:r>
              <a:rPr lang="en-US" sz="1200"/>
              <a:t>Site Memo</a:t>
            </a:r>
          </a:p>
          <a:p>
            <a:pPr marL="342900" indent="-342900"/>
            <a:endParaRPr lang="en-US" sz="1200"/>
          </a:p>
          <a:p>
            <a:pPr marL="342900" indent="-342900"/>
            <a:r>
              <a:rPr lang="en-US" sz="1200"/>
              <a:t>Phê duyệt hệ thống ống ngầm</a:t>
            </a:r>
          </a:p>
          <a:p>
            <a:pPr marL="342900" indent="-342900"/>
            <a:r>
              <a:rPr lang="en-US" sz="1200"/>
              <a:t>Request Approval for Underground Piping</a:t>
            </a:r>
          </a:p>
          <a:p>
            <a:pPr marL="342900" indent="-342900"/>
            <a:endParaRPr lang="en-US" sz="1200"/>
          </a:p>
          <a:p>
            <a:pPr marL="342900" indent="-342900"/>
            <a:r>
              <a:rPr lang="en-US" sz="1200"/>
              <a:t>Yêu cầu phê duyệt hồ sơ</a:t>
            </a:r>
          </a:p>
          <a:p>
            <a:pPr marL="342900" indent="-342900"/>
            <a:r>
              <a:rPr lang="en-US" sz="1200"/>
              <a:t>Request for Document Approval</a:t>
            </a:r>
          </a:p>
          <a:p>
            <a:pPr marL="342900" indent="-342900"/>
            <a:endParaRPr lang="en-US" sz="1200"/>
          </a:p>
          <a:p>
            <a:pPr marL="342900" indent="-342900"/>
            <a:r>
              <a:rPr lang="en-US" sz="1200"/>
              <a:t>Trình mẫu vật tư thiết bị để phê duyệt</a:t>
            </a:r>
          </a:p>
          <a:p>
            <a:pPr marL="342900" indent="-342900"/>
            <a:r>
              <a:rPr lang="en-US" sz="1200"/>
              <a:t>Materials/ Equipments submission for Approval</a:t>
            </a:r>
          </a:p>
          <a:p>
            <a:pPr marL="342900" indent="-342900"/>
            <a:endParaRPr lang="en-US" sz="1200"/>
          </a:p>
          <a:p>
            <a:pPr marL="342900" indent="-342900"/>
            <a:r>
              <a:rPr lang="en-US" sz="1200"/>
              <a:t>Yêu cầu nghiệm thu vật tư/thiết bị về công trường</a:t>
            </a:r>
          </a:p>
          <a:p>
            <a:pPr marL="342900" indent="-342900"/>
            <a:r>
              <a:rPr lang="en-US" sz="1200"/>
              <a:t>Delivery inspection request</a:t>
            </a:r>
          </a:p>
          <a:p>
            <a:pPr marL="342900" indent="-342900"/>
            <a:endParaRPr lang="en-US" sz="1200"/>
          </a:p>
          <a:p>
            <a:pPr marL="342900" indent="-342900"/>
            <a:r>
              <a:rPr lang="en-US" sz="1200"/>
              <a:t>Yêu cầu nghiệm thu</a:t>
            </a:r>
          </a:p>
          <a:p>
            <a:pPr marL="342900" indent="-342900"/>
            <a:r>
              <a:rPr lang="en-US" sz="1200"/>
              <a:t>Request for Inspection</a:t>
            </a:r>
          </a:p>
          <a:p>
            <a:pPr marL="342900" indent="-342900"/>
            <a:endParaRPr lang="en-US" sz="1200"/>
          </a:p>
          <a:p>
            <a:pPr marL="342900" indent="-342900"/>
            <a:r>
              <a:rPr lang="en-US" sz="1200"/>
              <a:t>Phê duyệt công tác lắp đặt thiết bị vệ sinh</a:t>
            </a:r>
          </a:p>
          <a:p>
            <a:pPr marL="342900" indent="-342900"/>
            <a:r>
              <a:rPr lang="en-US" sz="1200"/>
              <a:t>Approval for Sanitary works</a:t>
            </a:r>
          </a:p>
          <a:p>
            <a:pPr marL="342900" indent="-342900"/>
            <a:endParaRPr lang="en-US" sz="1200"/>
          </a:p>
          <a:p>
            <a:pPr marL="342900" indent="-342900"/>
            <a:r>
              <a:rPr lang="en-US" sz="1200"/>
              <a:t>Kiểm tra và nghiệm thu mô tơ điện</a:t>
            </a:r>
          </a:p>
          <a:p>
            <a:pPr marL="342900" indent="-342900"/>
            <a:r>
              <a:rPr lang="en-US" sz="1200"/>
              <a:t>Testing and Commissioning Motor</a:t>
            </a:r>
          </a:p>
          <a:p>
            <a:pPr marL="342900" indent="-342900"/>
            <a:endParaRPr lang="en-US" sz="1200"/>
          </a:p>
          <a:p>
            <a:pPr marL="342900" indent="-342900"/>
            <a:r>
              <a:rPr lang="en-US" sz="1200"/>
              <a:t>Kiểm tra và nghiệm thu hệ thống chống sét đánh thẳng</a:t>
            </a:r>
          </a:p>
          <a:p>
            <a:pPr marL="342900" indent="-342900"/>
            <a:r>
              <a:rPr lang="en-US" sz="1200"/>
              <a:t>Testing and Lightning Protection System</a:t>
            </a:r>
          </a:p>
        </p:txBody>
      </p:sp>
      <p:sp>
        <p:nvSpPr>
          <p:cNvPr id="35847" name="Text Box 10"/>
          <p:cNvSpPr txBox="1">
            <a:spLocks noChangeArrowheads="1"/>
          </p:cNvSpPr>
          <p:nvPr/>
        </p:nvSpPr>
        <p:spPr bwMode="auto">
          <a:xfrm>
            <a:off x="4800600" y="990600"/>
            <a:ext cx="4038600" cy="5386388"/>
          </a:xfrm>
          <a:prstGeom prst="rect">
            <a:avLst/>
          </a:prstGeom>
          <a:noFill/>
          <a:ln w="9525">
            <a:noFill/>
            <a:miter lim="800000"/>
            <a:headEnd/>
            <a:tailEnd/>
          </a:ln>
        </p:spPr>
        <p:txBody>
          <a:bodyPr>
            <a:spAutoFit/>
          </a:bodyPr>
          <a:lstStyle/>
          <a:p>
            <a:pPr marL="342900" indent="-342900"/>
            <a:r>
              <a:rPr lang="en-US" sz="1200"/>
              <a:t>Kiểm tra và nghiệm thu tủ bảng điện hạ thế</a:t>
            </a:r>
          </a:p>
          <a:p>
            <a:pPr marL="342900" indent="-342900"/>
            <a:r>
              <a:rPr lang="en-US" sz="1200"/>
              <a:t>Testing and Commisioning Low Voltage Board</a:t>
            </a:r>
          </a:p>
          <a:p>
            <a:pPr marL="342900" indent="-342900"/>
            <a:endParaRPr lang="en-US" sz="1200"/>
          </a:p>
          <a:p>
            <a:pPr marL="342900" indent="-342900"/>
            <a:r>
              <a:rPr lang="en-US" sz="1200"/>
              <a:t>Kiểm tra và nghiệm thu máy biến thế</a:t>
            </a:r>
          </a:p>
          <a:p>
            <a:pPr marL="342900" indent="-342900"/>
            <a:r>
              <a:rPr lang="en-US" sz="1200"/>
              <a:t>Testing and Commisioning Power Transformer</a:t>
            </a:r>
          </a:p>
          <a:p>
            <a:pPr marL="342900" indent="-342900"/>
            <a:endParaRPr lang="en-US" sz="1200"/>
          </a:p>
          <a:p>
            <a:pPr marL="342900" indent="-342900"/>
            <a:r>
              <a:rPr lang="en-US" sz="1200"/>
              <a:t>Kiểm tra và nghiệm thu cáp điện</a:t>
            </a:r>
          </a:p>
          <a:p>
            <a:pPr marL="342900" indent="-342900"/>
            <a:r>
              <a:rPr lang="en-US" sz="1200"/>
              <a:t>Testing and Commissioning Cable</a:t>
            </a:r>
          </a:p>
          <a:p>
            <a:pPr marL="342900" indent="-342900"/>
            <a:endParaRPr lang="en-US" sz="1200"/>
          </a:p>
          <a:p>
            <a:pPr marL="342900" indent="-342900"/>
            <a:r>
              <a:rPr lang="en-US" sz="1200"/>
              <a:t>Kiểm tra và nghiệm thu hệ thống chiếu sáng</a:t>
            </a:r>
          </a:p>
          <a:p>
            <a:pPr marL="342900" indent="-342900"/>
            <a:r>
              <a:rPr lang="en-US" sz="1200"/>
              <a:t>Testing and Commsioning Lighting System</a:t>
            </a:r>
          </a:p>
          <a:p>
            <a:pPr marL="342900" indent="-342900"/>
            <a:endParaRPr lang="en-US" sz="1200"/>
          </a:p>
          <a:p>
            <a:pPr marL="342900" indent="-342900"/>
            <a:r>
              <a:rPr lang="en-US" sz="1200"/>
              <a:t>Kiểm tra và nghiệm thu hệ thống tiếp địa</a:t>
            </a:r>
          </a:p>
          <a:p>
            <a:pPr marL="342900" indent="-342900"/>
            <a:r>
              <a:rPr lang="en-US" sz="1200"/>
              <a:t>Testing and Commsioning Earthing System</a:t>
            </a:r>
          </a:p>
          <a:p>
            <a:pPr marL="342900" indent="-342900"/>
            <a:endParaRPr lang="en-US" sz="1200"/>
          </a:p>
          <a:p>
            <a:pPr marL="342900" indent="-342900"/>
            <a:r>
              <a:rPr lang="en-US" sz="1200"/>
              <a:t>Kiểm tra và nghiệm thu hệ thống Camera</a:t>
            </a:r>
          </a:p>
          <a:p>
            <a:pPr marL="342900" indent="-342900"/>
            <a:r>
              <a:rPr lang="en-US" sz="1200"/>
              <a:t>Testing and Commisioning Camera System</a:t>
            </a:r>
          </a:p>
          <a:p>
            <a:pPr marL="342900" indent="-342900"/>
            <a:endParaRPr lang="en-US" sz="1200"/>
          </a:p>
          <a:p>
            <a:pPr marL="342900" indent="-342900"/>
            <a:r>
              <a:rPr lang="en-US" sz="1200"/>
              <a:t>Kiểm tra và nghiệm thu hệ thống thang, máng cáp</a:t>
            </a:r>
          </a:p>
          <a:p>
            <a:pPr marL="342900" indent="-342900"/>
            <a:r>
              <a:rPr lang="en-US" sz="1200"/>
              <a:t>Testing and Commisioning Cable ladder, Trunking Tray</a:t>
            </a:r>
          </a:p>
          <a:p>
            <a:pPr marL="342900" indent="-342900"/>
            <a:endParaRPr lang="en-US" sz="1200"/>
          </a:p>
          <a:p>
            <a:pPr marL="342900" indent="-342900"/>
            <a:r>
              <a:rPr lang="en-US" sz="1200"/>
              <a:t>Kiểm tra và nghiệm thu hệ thống ống điện</a:t>
            </a:r>
          </a:p>
          <a:p>
            <a:pPr marL="342900" indent="-342900"/>
            <a:r>
              <a:rPr lang="en-US" sz="1200"/>
              <a:t>Testing and Commisioning Conduit for Electric System</a:t>
            </a:r>
          </a:p>
          <a:p>
            <a:pPr marL="342900" indent="-342900"/>
            <a:endParaRPr lang="en-US" sz="1200"/>
          </a:p>
          <a:p>
            <a:pPr marL="342900" indent="-342900"/>
            <a:r>
              <a:rPr lang="en-US" sz="1200"/>
              <a:t>Kiểm tra và nghiệm thu hệ thống điều hòa không khí</a:t>
            </a:r>
          </a:p>
          <a:p>
            <a:pPr marL="342900" indent="-342900"/>
            <a:r>
              <a:rPr lang="en-US" sz="1200"/>
              <a:t>Testing and Commsioning for Air Conditioning system</a:t>
            </a:r>
          </a:p>
          <a:p>
            <a:pPr marL="342900" indent="-342900"/>
            <a:endParaRPr lang="en-US" sz="1200"/>
          </a:p>
          <a:p>
            <a:pPr marL="342900" indent="-342900"/>
            <a:r>
              <a:rPr lang="en-US" sz="1200"/>
              <a:t>Kiểm tra và nghiệm thu hệ thống quạt thông gió</a:t>
            </a:r>
          </a:p>
          <a:p>
            <a:pPr marL="342900" indent="-342900"/>
            <a:r>
              <a:rPr lang="en-US" sz="1200"/>
              <a:t>Testing and Commisioning Ventilation fan </a:t>
            </a:r>
          </a:p>
        </p:txBody>
      </p:sp>
      <p:sp>
        <p:nvSpPr>
          <p:cNvPr id="35848" name="Text Box 11"/>
          <p:cNvSpPr txBox="1">
            <a:spLocks noChangeArrowheads="1"/>
          </p:cNvSpPr>
          <p:nvPr/>
        </p:nvSpPr>
        <p:spPr bwMode="auto">
          <a:xfrm>
            <a:off x="152400" y="990600"/>
            <a:ext cx="457200" cy="5203825"/>
          </a:xfrm>
          <a:prstGeom prst="rect">
            <a:avLst/>
          </a:prstGeom>
          <a:noFill/>
          <a:ln w="9525">
            <a:noFill/>
            <a:miter lim="800000"/>
            <a:headEnd/>
            <a:tailEnd/>
          </a:ln>
        </p:spPr>
        <p:txBody>
          <a:bodyPr>
            <a:spAutoFit/>
          </a:bodyPr>
          <a:lstStyle/>
          <a:p>
            <a:pPr marL="342900" indent="-342900" algn="r"/>
            <a:r>
              <a:rPr lang="en-US" sz="1200" b="1">
                <a:solidFill>
                  <a:schemeClr val="accent2"/>
                </a:solidFill>
              </a:rPr>
              <a:t>1.</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2.</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3.</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4.</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5.</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6.</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7.</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8.</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9.</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10.</a:t>
            </a:r>
          </a:p>
        </p:txBody>
      </p:sp>
      <p:sp>
        <p:nvSpPr>
          <p:cNvPr id="35849" name="Text Box 12"/>
          <p:cNvSpPr txBox="1">
            <a:spLocks noChangeArrowheads="1"/>
          </p:cNvSpPr>
          <p:nvPr/>
        </p:nvSpPr>
        <p:spPr bwMode="auto">
          <a:xfrm>
            <a:off x="4419600" y="990600"/>
            <a:ext cx="457200" cy="5203825"/>
          </a:xfrm>
          <a:prstGeom prst="rect">
            <a:avLst/>
          </a:prstGeom>
          <a:noFill/>
          <a:ln w="9525">
            <a:noFill/>
            <a:miter lim="800000"/>
            <a:headEnd/>
            <a:tailEnd/>
          </a:ln>
        </p:spPr>
        <p:txBody>
          <a:bodyPr>
            <a:spAutoFit/>
          </a:bodyPr>
          <a:lstStyle/>
          <a:p>
            <a:pPr marL="342900" indent="-342900" algn="r"/>
            <a:r>
              <a:rPr lang="en-US" sz="1200" b="1">
                <a:solidFill>
                  <a:schemeClr val="accent2"/>
                </a:solidFill>
              </a:rPr>
              <a:t>11.</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12.</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13.</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14.</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15.</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16.</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17.</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18.</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19.</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20.</a:t>
            </a:r>
          </a:p>
        </p:txBody>
      </p:sp>
      <p:sp>
        <p:nvSpPr>
          <p:cNvPr id="35850" name="Rectangle 16"/>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36867" name="Picture 10"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36868" name="Rectangle 2"/>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36869" name="Text Box 3"/>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pPr>
              <a:spcBef>
                <a:spcPct val="50000"/>
              </a:spcBef>
            </a:pPr>
            <a:r>
              <a:rPr lang="en-US"/>
              <a:t>SITE M&amp;E QUALITY CONTROL FORMS LIST</a:t>
            </a:r>
          </a:p>
        </p:txBody>
      </p:sp>
      <p:sp>
        <p:nvSpPr>
          <p:cNvPr id="36870"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sp>
        <p:nvSpPr>
          <p:cNvPr id="36871" name="Text Box 5"/>
          <p:cNvSpPr txBox="1">
            <a:spLocks noChangeArrowheads="1"/>
          </p:cNvSpPr>
          <p:nvPr/>
        </p:nvSpPr>
        <p:spPr bwMode="auto">
          <a:xfrm>
            <a:off x="533400" y="990600"/>
            <a:ext cx="4267200" cy="5386388"/>
          </a:xfrm>
          <a:prstGeom prst="rect">
            <a:avLst/>
          </a:prstGeom>
          <a:noFill/>
          <a:ln w="9525">
            <a:noFill/>
            <a:miter lim="800000"/>
            <a:headEnd/>
            <a:tailEnd/>
          </a:ln>
        </p:spPr>
        <p:txBody>
          <a:bodyPr>
            <a:spAutoFit/>
          </a:bodyPr>
          <a:lstStyle/>
          <a:p>
            <a:pPr marL="342900" indent="-342900"/>
            <a:r>
              <a:rPr lang="en-US" sz="1200"/>
              <a:t>Kiểm tra và nghiệm thu hệ thống ống chữa cháy</a:t>
            </a:r>
          </a:p>
          <a:p>
            <a:pPr marL="342900" indent="-342900"/>
            <a:r>
              <a:rPr lang="en-US" sz="1200"/>
              <a:t>Testing and Commisioning Fire Hydrant system</a:t>
            </a:r>
          </a:p>
          <a:p>
            <a:pPr marL="342900" indent="-342900"/>
            <a:endParaRPr lang="en-US" sz="1200"/>
          </a:p>
          <a:p>
            <a:pPr marL="342900" indent="-342900"/>
            <a:r>
              <a:rPr lang="en-US" sz="1200"/>
              <a:t>Kiểm tra và nghiệm thu hệ thống ống</a:t>
            </a:r>
          </a:p>
          <a:p>
            <a:pPr marL="342900" indent="-342900"/>
            <a:r>
              <a:rPr lang="en-US" sz="1200"/>
              <a:t>Testing and Commsioning Pipe</a:t>
            </a:r>
          </a:p>
          <a:p>
            <a:pPr marL="342900" indent="-342900"/>
            <a:endParaRPr lang="en-US" sz="1200"/>
          </a:p>
          <a:p>
            <a:pPr marL="342900" indent="-342900"/>
            <a:r>
              <a:rPr lang="en-US" sz="1200"/>
              <a:t>Kiểm tra và nghiệm thu hệ thống cân bằng gió</a:t>
            </a:r>
          </a:p>
          <a:p>
            <a:pPr marL="342900" indent="-342900"/>
            <a:r>
              <a:rPr lang="en-US" sz="1200"/>
              <a:t>Testing and Commisioning Air Balance</a:t>
            </a:r>
          </a:p>
          <a:p>
            <a:pPr marL="342900" indent="-342900"/>
            <a:endParaRPr lang="en-US" sz="1200"/>
          </a:p>
          <a:p>
            <a:pPr marL="342900" indent="-342900"/>
            <a:r>
              <a:rPr lang="en-US" sz="1200"/>
              <a:t>Kiểm tra và nghiệm thu bơm</a:t>
            </a:r>
          </a:p>
          <a:p>
            <a:pPr marL="342900" indent="-342900"/>
            <a:r>
              <a:rPr lang="en-US" sz="1200"/>
              <a:t>Testing and Commisioning Pump</a:t>
            </a:r>
          </a:p>
          <a:p>
            <a:pPr marL="342900" indent="-342900"/>
            <a:endParaRPr lang="en-US" sz="1200"/>
          </a:p>
          <a:p>
            <a:pPr marL="342900" indent="-342900"/>
            <a:r>
              <a:rPr lang="en-US" sz="1200"/>
              <a:t>Kiểm tra và nghiệm thu hệ thống báo cháy</a:t>
            </a:r>
          </a:p>
          <a:p>
            <a:pPr marL="342900" indent="-342900"/>
            <a:r>
              <a:rPr lang="en-US" sz="1200"/>
              <a:t>Testing and Commisioning Fire Alarm System</a:t>
            </a:r>
          </a:p>
          <a:p>
            <a:pPr marL="342900" indent="-342900"/>
            <a:endParaRPr lang="en-US" sz="1200"/>
          </a:p>
          <a:p>
            <a:pPr marL="342900" indent="-342900"/>
            <a:r>
              <a:rPr lang="en-US" sz="1200"/>
              <a:t>Kiểm tra và nghiệm thu hệ thống tưới cây</a:t>
            </a:r>
          </a:p>
          <a:p>
            <a:pPr marL="342900" indent="-342900"/>
            <a:r>
              <a:rPr lang="en-US" sz="1200"/>
              <a:t>Testing and Commisioning Water Garden System</a:t>
            </a:r>
          </a:p>
          <a:p>
            <a:pPr marL="342900" indent="-342900"/>
            <a:endParaRPr lang="en-US" sz="1200"/>
          </a:p>
          <a:p>
            <a:pPr marL="342900" indent="-342900"/>
            <a:r>
              <a:rPr lang="en-US" sz="1200"/>
              <a:t>Kiểm tra và nghiệm thu hệ thống bọt foam cho bồn dầu</a:t>
            </a:r>
          </a:p>
          <a:p>
            <a:pPr marL="342900" indent="-342900"/>
            <a:r>
              <a:rPr lang="en-US" sz="1200"/>
              <a:t>Testing and Commisioning Fire Foam System for Oil Tank</a:t>
            </a:r>
          </a:p>
          <a:p>
            <a:pPr marL="342900" indent="-342900"/>
            <a:endParaRPr lang="en-US" sz="1200"/>
          </a:p>
          <a:p>
            <a:pPr marL="342900" indent="-342900"/>
            <a:r>
              <a:rPr lang="en-US" sz="1200"/>
              <a:t>Kiểm tra và nghiệm thu hệ thống bình điều áp</a:t>
            </a:r>
          </a:p>
          <a:p>
            <a:pPr marL="342900" indent="-342900"/>
            <a:r>
              <a:rPr lang="en-US" sz="1200"/>
              <a:t>Testing and Commissioning Expansion Tank</a:t>
            </a:r>
          </a:p>
          <a:p>
            <a:pPr marL="342900" indent="-342900"/>
            <a:endParaRPr lang="en-US" sz="1200"/>
          </a:p>
          <a:p>
            <a:pPr marL="342900" indent="-342900"/>
            <a:r>
              <a:rPr lang="en-US" sz="1200"/>
              <a:t>Báo cáo công việc hàng ngày</a:t>
            </a:r>
          </a:p>
          <a:p>
            <a:pPr marL="342900" indent="-342900"/>
            <a:r>
              <a:rPr lang="en-US" sz="1200"/>
              <a:t>Site Daily Report</a:t>
            </a:r>
          </a:p>
          <a:p>
            <a:pPr marL="342900" indent="-342900"/>
            <a:endParaRPr lang="en-US" sz="1200"/>
          </a:p>
          <a:p>
            <a:pPr marL="342900" indent="-342900"/>
            <a:r>
              <a:rPr lang="en-US" sz="1200"/>
              <a:t>Báo cáo công việc hàng tuần</a:t>
            </a:r>
          </a:p>
          <a:p>
            <a:pPr marL="342900" indent="-342900"/>
            <a:r>
              <a:rPr lang="en-US" sz="1200"/>
              <a:t>Weekly Field Report</a:t>
            </a:r>
          </a:p>
        </p:txBody>
      </p:sp>
      <p:sp>
        <p:nvSpPr>
          <p:cNvPr id="36872" name="Text Box 6"/>
          <p:cNvSpPr txBox="1">
            <a:spLocks noChangeArrowheads="1"/>
          </p:cNvSpPr>
          <p:nvPr/>
        </p:nvSpPr>
        <p:spPr bwMode="auto">
          <a:xfrm>
            <a:off x="4800600" y="990600"/>
            <a:ext cx="4038600" cy="2647950"/>
          </a:xfrm>
          <a:prstGeom prst="rect">
            <a:avLst/>
          </a:prstGeom>
          <a:noFill/>
          <a:ln w="9525">
            <a:noFill/>
            <a:miter lim="800000"/>
            <a:headEnd/>
            <a:tailEnd/>
          </a:ln>
        </p:spPr>
        <p:txBody>
          <a:bodyPr>
            <a:spAutoFit/>
          </a:bodyPr>
          <a:lstStyle/>
          <a:p>
            <a:pPr marL="342900" indent="-342900"/>
            <a:r>
              <a:rPr lang="en-US" sz="1200"/>
              <a:t>Hồ sơ cảnh cáo không làm đúng theo yêu cầu</a:t>
            </a:r>
          </a:p>
          <a:p>
            <a:pPr marL="342900" indent="-342900"/>
            <a:r>
              <a:rPr lang="en-US" sz="1200"/>
              <a:t>Warning for Non-Compliance </a:t>
            </a:r>
          </a:p>
          <a:p>
            <a:pPr marL="342900" indent="-342900"/>
            <a:endParaRPr lang="en-US" sz="1200"/>
          </a:p>
          <a:p>
            <a:pPr marL="342900" indent="-342900"/>
            <a:r>
              <a:rPr lang="en-US" sz="1200"/>
              <a:t>Mẫu yêu cầu làm việc</a:t>
            </a:r>
          </a:p>
          <a:p>
            <a:pPr marL="342900" indent="-342900"/>
            <a:r>
              <a:rPr lang="en-US" sz="1200"/>
              <a:t>Request for Working</a:t>
            </a:r>
          </a:p>
          <a:p>
            <a:pPr marL="342900" indent="-342900"/>
            <a:endParaRPr lang="en-US" sz="1200"/>
          </a:p>
          <a:p>
            <a:pPr marL="342900" indent="-342900"/>
            <a:r>
              <a:rPr lang="en-US" sz="1200"/>
              <a:t>Kiểm tra và nghiệm thu áp lực đường ống</a:t>
            </a:r>
          </a:p>
          <a:p>
            <a:pPr marL="342900" indent="-342900"/>
            <a:r>
              <a:rPr lang="en-US" sz="1200"/>
              <a:t>Pressure testing and Commissioning pipe</a:t>
            </a:r>
          </a:p>
          <a:p>
            <a:pPr marL="342900" indent="-342900"/>
            <a:endParaRPr lang="en-US" sz="1200"/>
          </a:p>
          <a:p>
            <a:pPr marL="342900" indent="-342900"/>
            <a:r>
              <a:rPr lang="en-US" sz="1200"/>
              <a:t>Mẫu yêu cầu làm việc ngoài giờ</a:t>
            </a:r>
          </a:p>
          <a:p>
            <a:pPr marL="342900" indent="-342900"/>
            <a:r>
              <a:rPr lang="en-US" sz="1200"/>
              <a:t>Request for Working Over Time</a:t>
            </a:r>
          </a:p>
          <a:p>
            <a:pPr marL="342900" indent="-342900"/>
            <a:endParaRPr lang="en-US" sz="1200"/>
          </a:p>
          <a:p>
            <a:pPr marL="342900" indent="-342900"/>
            <a:r>
              <a:rPr lang="en-US" sz="1200"/>
              <a:t>Yêu cầu cung cấp thông tin</a:t>
            </a:r>
          </a:p>
          <a:p>
            <a:pPr marL="342900" indent="-342900"/>
            <a:r>
              <a:rPr lang="en-US" sz="1200"/>
              <a:t>Request for Informationz</a:t>
            </a:r>
          </a:p>
        </p:txBody>
      </p:sp>
      <p:sp>
        <p:nvSpPr>
          <p:cNvPr id="36873" name="Text Box 7"/>
          <p:cNvSpPr txBox="1">
            <a:spLocks noChangeArrowheads="1"/>
          </p:cNvSpPr>
          <p:nvPr/>
        </p:nvSpPr>
        <p:spPr bwMode="auto">
          <a:xfrm>
            <a:off x="152400" y="990600"/>
            <a:ext cx="457200" cy="5203825"/>
          </a:xfrm>
          <a:prstGeom prst="rect">
            <a:avLst/>
          </a:prstGeom>
          <a:noFill/>
          <a:ln w="9525">
            <a:noFill/>
            <a:miter lim="800000"/>
            <a:headEnd/>
            <a:tailEnd/>
          </a:ln>
        </p:spPr>
        <p:txBody>
          <a:bodyPr>
            <a:spAutoFit/>
          </a:bodyPr>
          <a:lstStyle/>
          <a:p>
            <a:pPr marL="342900" indent="-342900" algn="r"/>
            <a:r>
              <a:rPr lang="en-US" sz="1200" b="1">
                <a:solidFill>
                  <a:schemeClr val="accent2"/>
                </a:solidFill>
              </a:rPr>
              <a:t>21.</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22.</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23.</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24.</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25.</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26.</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27.</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28.</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29.</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30.</a:t>
            </a:r>
          </a:p>
        </p:txBody>
      </p:sp>
      <p:sp>
        <p:nvSpPr>
          <p:cNvPr id="36874" name="Text Box 8"/>
          <p:cNvSpPr txBox="1">
            <a:spLocks noChangeArrowheads="1"/>
          </p:cNvSpPr>
          <p:nvPr/>
        </p:nvSpPr>
        <p:spPr bwMode="auto">
          <a:xfrm>
            <a:off x="4419600" y="990600"/>
            <a:ext cx="457200" cy="2647950"/>
          </a:xfrm>
          <a:prstGeom prst="rect">
            <a:avLst/>
          </a:prstGeom>
          <a:noFill/>
          <a:ln w="9525">
            <a:noFill/>
            <a:miter lim="800000"/>
            <a:headEnd/>
            <a:tailEnd/>
          </a:ln>
        </p:spPr>
        <p:txBody>
          <a:bodyPr>
            <a:spAutoFit/>
          </a:bodyPr>
          <a:lstStyle/>
          <a:p>
            <a:pPr marL="342900" indent="-342900" algn="r"/>
            <a:r>
              <a:rPr lang="en-US" sz="1200" b="1">
                <a:solidFill>
                  <a:schemeClr val="accent2"/>
                </a:solidFill>
              </a:rPr>
              <a:t>31.</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32.</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33.</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34.</a:t>
            </a:r>
          </a:p>
          <a:p>
            <a:pPr marL="342900" indent="-342900" algn="r"/>
            <a:endParaRPr lang="en-US" sz="1200" b="1">
              <a:solidFill>
                <a:schemeClr val="accent2"/>
              </a:solidFill>
            </a:endParaRPr>
          </a:p>
          <a:p>
            <a:pPr marL="342900" indent="-342900" algn="r"/>
            <a:endParaRPr lang="en-US" sz="1200" b="1">
              <a:solidFill>
                <a:schemeClr val="accent2"/>
              </a:solidFill>
            </a:endParaRPr>
          </a:p>
          <a:p>
            <a:pPr marL="342900" indent="-342900" algn="r"/>
            <a:r>
              <a:rPr lang="en-US" sz="1200" b="1">
                <a:solidFill>
                  <a:schemeClr val="accent2"/>
                </a:solidFill>
              </a:rPr>
              <a:t>35.</a:t>
            </a:r>
          </a:p>
          <a:p>
            <a:pPr marL="342900" indent="-342900" algn="r"/>
            <a:endParaRPr lang="en-US" sz="1200" b="1">
              <a:solidFill>
                <a:schemeClr val="accent2"/>
              </a:solidFill>
            </a:endParaRPr>
          </a:p>
        </p:txBody>
      </p:sp>
      <p:sp>
        <p:nvSpPr>
          <p:cNvPr id="36875" name="Rectangle 11"/>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body" idx="1"/>
          </p:nvPr>
        </p:nvSpPr>
        <p:spPr/>
        <p:txBody>
          <a:bodyPr/>
          <a:lstStyle/>
          <a:p>
            <a:pPr eaLnBrk="1" hangingPunct="1"/>
            <a:endParaRPr lang="en-US" smtClean="0"/>
          </a:p>
        </p:txBody>
      </p:sp>
      <p:pic>
        <p:nvPicPr>
          <p:cNvPr id="37891" name="Picture 7" descr="HSE"/>
          <p:cNvPicPr>
            <a:picLocks noChangeAspect="1" noChangeArrowheads="1"/>
          </p:cNvPicPr>
          <p:nvPr/>
        </p:nvPicPr>
        <p:blipFill>
          <a:blip r:embed="rId2"/>
          <a:srcRect/>
          <a:stretch>
            <a:fillRect/>
          </a:stretch>
        </p:blipFill>
        <p:spPr bwMode="auto">
          <a:xfrm>
            <a:off x="0" y="-3175"/>
            <a:ext cx="9144000" cy="686276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sp>
        <p:nvSpPr>
          <p:cNvPr id="38915" name="Rectangle 3"/>
          <p:cNvSpPr>
            <a:spLocks noChangeArrowheads="1"/>
          </p:cNvSpPr>
          <p:nvPr/>
        </p:nvSpPr>
        <p:spPr bwMode="auto">
          <a:xfrm>
            <a:off x="0" y="3810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38916" name="Text Box 4"/>
          <p:cNvSpPr txBox="1">
            <a:spLocks noChangeArrowheads="1"/>
          </p:cNvSpPr>
          <p:nvPr/>
        </p:nvSpPr>
        <p:spPr bwMode="auto">
          <a:xfrm>
            <a:off x="457200" y="457200"/>
            <a:ext cx="8686800" cy="366713"/>
          </a:xfrm>
          <a:prstGeom prst="rect">
            <a:avLst/>
          </a:prstGeom>
          <a:noFill/>
          <a:ln w="9525">
            <a:noFill/>
            <a:miter lim="800000"/>
            <a:headEnd/>
            <a:tailEnd/>
          </a:ln>
        </p:spPr>
        <p:txBody>
          <a:bodyPr>
            <a:spAutoFit/>
          </a:bodyPr>
          <a:lstStyle/>
          <a:p>
            <a:pPr>
              <a:spcBef>
                <a:spcPct val="20000"/>
              </a:spcBef>
            </a:pPr>
            <a:r>
              <a:rPr lang="en-US" b="1"/>
              <a:t>SAFETY POLICY</a:t>
            </a:r>
          </a:p>
        </p:txBody>
      </p:sp>
      <p:sp>
        <p:nvSpPr>
          <p:cNvPr id="38917" name="AutoShape 5"/>
          <p:cNvSpPr>
            <a:spLocks noChangeArrowheads="1"/>
          </p:cNvSpPr>
          <p:nvPr/>
        </p:nvSpPr>
        <p:spPr bwMode="auto">
          <a:xfrm>
            <a:off x="0" y="4572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sp>
        <p:nvSpPr>
          <p:cNvPr id="38918" name="Text Box 6"/>
          <p:cNvSpPr txBox="1">
            <a:spLocks noChangeArrowheads="1"/>
          </p:cNvSpPr>
          <p:nvPr/>
        </p:nvSpPr>
        <p:spPr bwMode="auto">
          <a:xfrm>
            <a:off x="838200" y="1066800"/>
            <a:ext cx="7162800" cy="5140325"/>
          </a:xfrm>
          <a:prstGeom prst="rect">
            <a:avLst/>
          </a:prstGeom>
          <a:noFill/>
          <a:ln w="9525">
            <a:noFill/>
            <a:miter lim="800000"/>
            <a:headEnd/>
            <a:tailEnd/>
          </a:ln>
        </p:spPr>
        <p:txBody>
          <a:bodyPr>
            <a:spAutoFit/>
          </a:bodyPr>
          <a:lstStyle/>
          <a:p>
            <a:r>
              <a:rPr lang="en-US" sz="1100" b="1"/>
              <a:t>1.1 HSE Policy</a:t>
            </a:r>
          </a:p>
          <a:p>
            <a:r>
              <a:rPr lang="en-US" sz="1100"/>
              <a:t>The final goal of VTE’s HSE philosophy is to ensure the HSE of personnel, to eliminate property damage and to provide a safe and comfortable working and living environment, during the entire construction period. Contractor will maintain it’s own HSE philosophy as described below.</a:t>
            </a:r>
          </a:p>
          <a:p>
            <a:r>
              <a:rPr lang="en-US" sz="1100"/>
              <a:t>- The HSE is a paramount consideration in the project.</a:t>
            </a:r>
          </a:p>
          <a:p>
            <a:r>
              <a:rPr lang="en-US" sz="1100"/>
              <a:t>- All accidents are preventable.</a:t>
            </a:r>
          </a:p>
          <a:p>
            <a:r>
              <a:rPr lang="en-US" sz="1100"/>
              <a:t>- All tasks shall be planned and performed with concern for HSE and work planning</a:t>
            </a:r>
          </a:p>
          <a:p>
            <a:r>
              <a:rPr lang="en-US" sz="1100"/>
              <a:t>shall include an assessment risk.</a:t>
            </a:r>
          </a:p>
          <a:p>
            <a:r>
              <a:rPr lang="en-US" sz="1100"/>
              <a:t>- HSE is a line management responsibility.</a:t>
            </a:r>
          </a:p>
          <a:p>
            <a:r>
              <a:rPr lang="en-US" sz="1100"/>
              <a:t>- Identify and eliminate or minimize inherent hazard in the work.</a:t>
            </a:r>
          </a:p>
          <a:p>
            <a:r>
              <a:rPr lang="en-US" sz="1100"/>
              <a:t>- Closely monitor each steps of the work to detect and promptly eliminate hazards and</a:t>
            </a:r>
          </a:p>
          <a:p>
            <a:r>
              <a:rPr lang="en-US" sz="1100"/>
              <a:t>unsafe practices.</a:t>
            </a:r>
          </a:p>
          <a:p>
            <a:r>
              <a:rPr lang="en-US" sz="1100"/>
              <a:t>- Provide clear and concise written instruction, rules and plans for the work to be</a:t>
            </a:r>
          </a:p>
          <a:p>
            <a:r>
              <a:rPr lang="en-US" sz="1100"/>
              <a:t>performed.</a:t>
            </a:r>
          </a:p>
          <a:p>
            <a:r>
              <a:rPr lang="en-US" sz="1100"/>
              <a:t>- Use trained and qualified workers and supervisors.</a:t>
            </a:r>
          </a:p>
          <a:p>
            <a:r>
              <a:rPr lang="en-US" sz="1100"/>
              <a:t>- Recognize and reward outstanding performance.</a:t>
            </a:r>
          </a:p>
          <a:p>
            <a:r>
              <a:rPr lang="en-US" sz="1100"/>
              <a:t>- Provide personnel protective equipment.</a:t>
            </a:r>
          </a:p>
          <a:p>
            <a:r>
              <a:rPr lang="en-US" sz="1100"/>
              <a:t>- Provide proper mechanically sound tools and equipment.</a:t>
            </a:r>
          </a:p>
          <a:p>
            <a:r>
              <a:rPr lang="en-US" sz="1100"/>
              <a:t>- Maintain fire prevention and protection program.</a:t>
            </a:r>
          </a:p>
          <a:p>
            <a:pPr>
              <a:buFontTx/>
              <a:buChar char="-"/>
            </a:pPr>
            <a:r>
              <a:rPr lang="en-US" sz="1100"/>
              <a:t>Provide first aid and medical facility.</a:t>
            </a:r>
          </a:p>
          <a:p>
            <a:r>
              <a:rPr lang="en-US" sz="1100" b="1"/>
              <a:t>1.2 Alcohol and Drug Policy</a:t>
            </a:r>
          </a:p>
          <a:p>
            <a:r>
              <a:rPr lang="en-US" sz="1100"/>
              <a:t>It is a termination offence for any employee of Contractor to be under the influence of alcohol, or in possession of or under the influence of any non- prescribed drug, such as cocaine, Marijuana, Heroin, Hashish, or other illegal substance, while working or residing on any job site, including all operations, or property under the control of Contractor. This rule applies to all operations and all location.</a:t>
            </a:r>
          </a:p>
          <a:p>
            <a:r>
              <a:rPr lang="en-US" sz="1100" b="1"/>
              <a:t>1.3 Smoking Policy</a:t>
            </a:r>
          </a:p>
          <a:p>
            <a:r>
              <a:rPr lang="en-US" sz="1100"/>
              <a:t>Smoking is not only harmful to health but also a potential HSE hazard. Smoking and the use of naked flame are strictly prohibited in the work-site. Lighters and matches shall not be brought in except in approved area. "Smoking" is only allowed at approved areas displayed with smoking signs. Smokers who smoke at approved areas must ensure that cigarette butts and ash are properly disposed in proper sand-box or ash-tray provided.</a:t>
            </a:r>
          </a:p>
        </p:txBody>
      </p:sp>
      <p:sp>
        <p:nvSpPr>
          <p:cNvPr id="38919" name="Text Box 7"/>
          <p:cNvSpPr txBox="1">
            <a:spLocks noChangeArrowheads="1"/>
          </p:cNvSpPr>
          <p:nvPr/>
        </p:nvSpPr>
        <p:spPr bwMode="auto">
          <a:xfrm>
            <a:off x="4648200" y="6172200"/>
            <a:ext cx="3505200" cy="457200"/>
          </a:xfrm>
          <a:prstGeom prst="rect">
            <a:avLst/>
          </a:prstGeom>
          <a:noFill/>
          <a:ln w="9525">
            <a:noFill/>
            <a:miter lim="800000"/>
            <a:headEnd/>
            <a:tailEnd/>
          </a:ln>
        </p:spPr>
        <p:txBody>
          <a:bodyPr>
            <a:spAutoFit/>
          </a:bodyPr>
          <a:lstStyle/>
          <a:p>
            <a:pPr algn="ctr"/>
            <a:r>
              <a:rPr lang="en-US" sz="1200" b="1"/>
              <a:t>VIET TIEN ENGINEERING J.S COMPANY</a:t>
            </a:r>
          </a:p>
          <a:p>
            <a:pPr algn="ctr"/>
            <a:r>
              <a:rPr lang="en-US" sz="1200" b="1"/>
              <a:t>Director</a:t>
            </a:r>
          </a:p>
        </p:txBody>
      </p:sp>
      <p:pic>
        <p:nvPicPr>
          <p:cNvPr id="38920" name="Picture 8" descr="PIC 6"/>
          <p:cNvPicPr>
            <a:picLocks noChangeAspect="1" noChangeArrowheads="1"/>
          </p:cNvPicPr>
          <p:nvPr/>
        </p:nvPicPr>
        <p:blipFill>
          <a:blip r:embed="rId3"/>
          <a:srcRect/>
          <a:stretch>
            <a:fillRect/>
          </a:stretch>
        </p:blipFill>
        <p:spPr bwMode="auto">
          <a:xfrm>
            <a:off x="0" y="0"/>
            <a:ext cx="9144000" cy="411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39939" name="Text Box 3"/>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pPr>
              <a:spcBef>
                <a:spcPct val="50000"/>
              </a:spcBef>
            </a:pPr>
            <a:r>
              <a:rPr lang="en-US"/>
              <a:t>SAFETY ORGANIZATION CHART</a:t>
            </a:r>
          </a:p>
        </p:txBody>
      </p:sp>
      <p:sp>
        <p:nvSpPr>
          <p:cNvPr id="39940"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pic>
        <p:nvPicPr>
          <p:cNvPr id="39941" name="Picture 6" descr="SAFETY ORGANIZATION CHART"/>
          <p:cNvPicPr>
            <a:picLocks noChangeAspect="1" noChangeArrowheads="1"/>
          </p:cNvPicPr>
          <p:nvPr/>
        </p:nvPicPr>
        <p:blipFill>
          <a:blip r:embed="rId2"/>
          <a:srcRect/>
          <a:stretch>
            <a:fillRect/>
          </a:stretch>
        </p:blipFill>
        <p:spPr bwMode="auto">
          <a:xfrm>
            <a:off x="1447800" y="1143000"/>
            <a:ext cx="6096000" cy="5357813"/>
          </a:xfrm>
          <a:prstGeom prst="rect">
            <a:avLst/>
          </a:prstGeom>
          <a:noFill/>
          <a:ln w="9525">
            <a:noFill/>
            <a:miter lim="800000"/>
            <a:headEnd/>
            <a:tailEnd/>
          </a:ln>
        </p:spPr>
      </p:pic>
      <p:sp>
        <p:nvSpPr>
          <p:cNvPr id="39942" name="Rectangle 7"/>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40963" name="Text Box 3"/>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pPr>
              <a:spcBef>
                <a:spcPct val="50000"/>
              </a:spcBef>
            </a:pPr>
            <a:r>
              <a:rPr lang="en-US"/>
              <a:t>EMERGENCY ORGANIZATION CHART</a:t>
            </a:r>
          </a:p>
        </p:txBody>
      </p:sp>
      <p:sp>
        <p:nvSpPr>
          <p:cNvPr id="40964"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pic>
        <p:nvPicPr>
          <p:cNvPr id="40965" name="Picture 6" descr="EMERGENCY ORGANIZATION CHART"/>
          <p:cNvPicPr>
            <a:picLocks noChangeAspect="1" noChangeArrowheads="1"/>
          </p:cNvPicPr>
          <p:nvPr/>
        </p:nvPicPr>
        <p:blipFill>
          <a:blip r:embed="rId2"/>
          <a:srcRect/>
          <a:stretch>
            <a:fillRect/>
          </a:stretch>
        </p:blipFill>
        <p:spPr bwMode="auto">
          <a:xfrm>
            <a:off x="1600200" y="1143000"/>
            <a:ext cx="5953125" cy="5157788"/>
          </a:xfrm>
          <a:prstGeom prst="rect">
            <a:avLst/>
          </a:prstGeom>
          <a:noFill/>
          <a:ln w="9525">
            <a:noFill/>
            <a:miter lim="800000"/>
            <a:headEnd/>
            <a:tailEnd/>
          </a:ln>
        </p:spPr>
      </p:pic>
      <p:sp>
        <p:nvSpPr>
          <p:cNvPr id="40966" name="Rectangle 7"/>
          <p:cNvSpPr>
            <a:spLocks noChangeArrowheads="1"/>
          </p:cNvSpPr>
          <p:nvPr/>
        </p:nvSpPr>
        <p:spPr bwMode="auto">
          <a:xfrm>
            <a:off x="0" y="0"/>
            <a:ext cx="9144000" cy="228600"/>
          </a:xfrm>
          <a:prstGeom prst="rect">
            <a:avLst/>
          </a:prstGeom>
          <a:solidFill>
            <a:srgbClr val="3366FF"/>
          </a:solidFill>
          <a:ln w="9525">
            <a:no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7"/>
          <p:cNvSpPr>
            <a:spLocks noChangeArrowheads="1"/>
          </p:cNvSpPr>
          <p:nvPr/>
        </p:nvSpPr>
        <p:spPr bwMode="auto">
          <a:xfrm>
            <a:off x="2590800" y="228600"/>
            <a:ext cx="6477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pic>
        <p:nvPicPr>
          <p:cNvPr id="5123" name="Picture 16" descr="BOTTOM"/>
          <p:cNvPicPr>
            <a:picLocks noChangeAspect="1" noChangeArrowheads="1"/>
          </p:cNvPicPr>
          <p:nvPr/>
        </p:nvPicPr>
        <p:blipFill>
          <a:blip r:embed="rId2"/>
          <a:srcRect/>
          <a:stretch>
            <a:fillRect/>
          </a:stretch>
        </p:blipFill>
        <p:spPr bwMode="auto">
          <a:xfrm>
            <a:off x="2590800" y="3740150"/>
            <a:ext cx="6553200" cy="3117850"/>
          </a:xfrm>
          <a:prstGeom prst="rect">
            <a:avLst/>
          </a:prstGeom>
          <a:noFill/>
          <a:ln w="9525">
            <a:noFill/>
            <a:miter lim="800000"/>
            <a:headEnd/>
            <a:tailEnd/>
          </a:ln>
        </p:spPr>
      </p:pic>
      <p:sp>
        <p:nvSpPr>
          <p:cNvPr id="5124" name="Rectangle 2"/>
          <p:cNvSpPr>
            <a:spLocks noGrp="1" noChangeArrowheads="1"/>
          </p:cNvSpPr>
          <p:nvPr>
            <p:ph type="body" idx="1"/>
          </p:nvPr>
        </p:nvSpPr>
        <p:spPr>
          <a:xfrm>
            <a:off x="2819400" y="1066800"/>
            <a:ext cx="1371600" cy="381000"/>
          </a:xfrm>
        </p:spPr>
        <p:txBody>
          <a:bodyPr/>
          <a:lstStyle/>
          <a:p>
            <a:pPr algn="r" eaLnBrk="1" hangingPunct="1">
              <a:buFontTx/>
              <a:buNone/>
            </a:pPr>
            <a:r>
              <a:rPr lang="en-US" sz="1400" b="1" smtClean="0"/>
              <a:t>Name</a:t>
            </a:r>
          </a:p>
        </p:txBody>
      </p:sp>
      <p:sp>
        <p:nvSpPr>
          <p:cNvPr id="5125" name="Rectangle 4"/>
          <p:cNvSpPr>
            <a:spLocks noGrp="1" noChangeArrowheads="1"/>
          </p:cNvSpPr>
          <p:nvPr>
            <p:ph type="title"/>
          </p:nvPr>
        </p:nvSpPr>
        <p:spPr>
          <a:xfrm>
            <a:off x="3124200" y="381000"/>
            <a:ext cx="6019800" cy="304800"/>
          </a:xfrm>
        </p:spPr>
        <p:txBody>
          <a:bodyPr/>
          <a:lstStyle/>
          <a:p>
            <a:pPr algn="l" eaLnBrk="1" hangingPunct="1"/>
            <a:r>
              <a:rPr lang="en-US" sz="2000" b="1" smtClean="0">
                <a:solidFill>
                  <a:schemeClr val="accent2"/>
                </a:solidFill>
              </a:rPr>
              <a:t>GENERAL OUTLINE OF COMPANY</a:t>
            </a:r>
          </a:p>
        </p:txBody>
      </p:sp>
      <p:sp>
        <p:nvSpPr>
          <p:cNvPr id="5126" name="Rectangle 8"/>
          <p:cNvSpPr>
            <a:spLocks noChangeArrowheads="1"/>
          </p:cNvSpPr>
          <p:nvPr/>
        </p:nvSpPr>
        <p:spPr bwMode="auto">
          <a:xfrm>
            <a:off x="2819400" y="1524000"/>
            <a:ext cx="1371600" cy="381000"/>
          </a:xfrm>
          <a:prstGeom prst="rect">
            <a:avLst/>
          </a:prstGeom>
          <a:noFill/>
          <a:ln w="9525">
            <a:noFill/>
            <a:miter lim="800000"/>
            <a:headEnd/>
            <a:tailEnd/>
          </a:ln>
        </p:spPr>
        <p:txBody>
          <a:bodyPr/>
          <a:lstStyle/>
          <a:p>
            <a:pPr marL="342900" indent="-342900" algn="r">
              <a:spcBef>
                <a:spcPct val="20000"/>
              </a:spcBef>
            </a:pPr>
            <a:r>
              <a:rPr lang="en-US" sz="1400" b="1"/>
              <a:t>Location</a:t>
            </a:r>
          </a:p>
        </p:txBody>
      </p:sp>
      <p:sp>
        <p:nvSpPr>
          <p:cNvPr id="5127" name="Rectangle 9"/>
          <p:cNvSpPr>
            <a:spLocks noChangeArrowheads="1"/>
          </p:cNvSpPr>
          <p:nvPr/>
        </p:nvSpPr>
        <p:spPr bwMode="auto">
          <a:xfrm>
            <a:off x="2590800" y="4267200"/>
            <a:ext cx="1600200" cy="381000"/>
          </a:xfrm>
          <a:prstGeom prst="rect">
            <a:avLst/>
          </a:prstGeom>
          <a:noFill/>
          <a:ln w="9525">
            <a:noFill/>
            <a:miter lim="800000"/>
            <a:headEnd/>
            <a:tailEnd/>
          </a:ln>
        </p:spPr>
        <p:txBody>
          <a:bodyPr/>
          <a:lstStyle/>
          <a:p>
            <a:pPr marL="342900" indent="-342900" algn="r">
              <a:spcBef>
                <a:spcPct val="20000"/>
              </a:spcBef>
            </a:pPr>
            <a:r>
              <a:rPr lang="en-US" sz="1400" b="1"/>
              <a:t>Company Registration </a:t>
            </a:r>
          </a:p>
        </p:txBody>
      </p:sp>
      <p:sp>
        <p:nvSpPr>
          <p:cNvPr id="5128" name="Rectangle 12"/>
          <p:cNvSpPr>
            <a:spLocks noChangeArrowheads="1"/>
          </p:cNvSpPr>
          <p:nvPr/>
        </p:nvSpPr>
        <p:spPr bwMode="auto">
          <a:xfrm>
            <a:off x="2590800" y="5105400"/>
            <a:ext cx="1600200" cy="381000"/>
          </a:xfrm>
          <a:prstGeom prst="rect">
            <a:avLst/>
          </a:prstGeom>
          <a:noFill/>
          <a:ln w="9525">
            <a:noFill/>
            <a:miter lim="800000"/>
            <a:headEnd/>
            <a:tailEnd/>
          </a:ln>
        </p:spPr>
        <p:txBody>
          <a:bodyPr/>
          <a:lstStyle/>
          <a:p>
            <a:pPr marL="342900" indent="-342900" algn="r">
              <a:spcBef>
                <a:spcPct val="20000"/>
              </a:spcBef>
            </a:pPr>
            <a:r>
              <a:rPr lang="en-US" sz="1400" b="1"/>
              <a:t>Representative</a:t>
            </a:r>
          </a:p>
        </p:txBody>
      </p:sp>
      <p:sp>
        <p:nvSpPr>
          <p:cNvPr id="5129" name="Text Box 13"/>
          <p:cNvSpPr txBox="1">
            <a:spLocks noChangeArrowheads="1"/>
          </p:cNvSpPr>
          <p:nvPr/>
        </p:nvSpPr>
        <p:spPr bwMode="auto">
          <a:xfrm>
            <a:off x="4267200" y="1066800"/>
            <a:ext cx="4648200" cy="4401205"/>
          </a:xfrm>
          <a:prstGeom prst="rect">
            <a:avLst/>
          </a:prstGeom>
          <a:noFill/>
          <a:ln w="9525">
            <a:noFill/>
            <a:miter lim="800000"/>
            <a:headEnd/>
            <a:tailEnd/>
          </a:ln>
        </p:spPr>
        <p:txBody>
          <a:bodyPr>
            <a:spAutoFit/>
          </a:bodyPr>
          <a:lstStyle/>
          <a:p>
            <a:r>
              <a:rPr lang="en-US" sz="1400" b="1" dirty="0"/>
              <a:t>VIET TIEN ENGINEERING JOINT STOCK COMPANY</a:t>
            </a:r>
          </a:p>
          <a:p>
            <a:endParaRPr lang="en-US" sz="1400" b="1" dirty="0"/>
          </a:p>
          <a:p>
            <a:r>
              <a:rPr lang="en-US" sz="1400" b="1" dirty="0"/>
              <a:t>Head office</a:t>
            </a:r>
          </a:p>
          <a:p>
            <a:r>
              <a:rPr lang="en-US" sz="1400" dirty="0"/>
              <a:t>8th floor </a:t>
            </a:r>
            <a:r>
              <a:rPr lang="en-US" sz="1400" dirty="0" smtClean="0"/>
              <a:t>, HCMCC   Tower 249A </a:t>
            </a:r>
            <a:r>
              <a:rPr lang="en-US" sz="1400" dirty="0"/>
              <a:t>Thuy </a:t>
            </a:r>
            <a:r>
              <a:rPr lang="en-US" sz="1400" dirty="0" err="1" smtClean="0"/>
              <a:t>Khue</a:t>
            </a:r>
            <a:r>
              <a:rPr lang="en-US" sz="1400" dirty="0" smtClean="0"/>
              <a:t> str. </a:t>
            </a:r>
            <a:endParaRPr lang="en-US" sz="1400" dirty="0"/>
          </a:p>
          <a:p>
            <a:r>
              <a:rPr lang="en-US" sz="1400" dirty="0" err="1" smtClean="0"/>
              <a:t>Tay</a:t>
            </a:r>
            <a:r>
              <a:rPr lang="en-US" sz="1400" dirty="0" smtClean="0"/>
              <a:t> </a:t>
            </a:r>
            <a:r>
              <a:rPr lang="en-US" sz="1400" dirty="0"/>
              <a:t>Ho District, Hanoi , Vietnam</a:t>
            </a:r>
          </a:p>
          <a:p>
            <a:r>
              <a:rPr lang="en-US" sz="1400" dirty="0"/>
              <a:t>Tel: +84 4 6258 4010/+84 4 6258 4100</a:t>
            </a:r>
          </a:p>
          <a:p>
            <a:r>
              <a:rPr lang="en-US" sz="1400" dirty="0"/>
              <a:t>Fax: +844 6258 4081 </a:t>
            </a:r>
          </a:p>
          <a:p>
            <a:r>
              <a:rPr lang="en-US" sz="1400" b="1" dirty="0"/>
              <a:t>Branch office</a:t>
            </a:r>
          </a:p>
          <a:p>
            <a:r>
              <a:rPr lang="en-US" sz="1400" dirty="0"/>
              <a:t>Unit 601  131 Bui Thi Xuan Building.</a:t>
            </a:r>
          </a:p>
          <a:p>
            <a:r>
              <a:rPr lang="en-US" sz="1400" dirty="0"/>
              <a:t>Bui Thi Xuan Street, Hai Ba Trung District, Hanoi , Vietnam</a:t>
            </a:r>
          </a:p>
          <a:p>
            <a:r>
              <a:rPr lang="en-US" sz="1400" dirty="0"/>
              <a:t>Tel: +84 4 39748243</a:t>
            </a:r>
          </a:p>
          <a:p>
            <a:r>
              <a:rPr lang="en-US" sz="1400" dirty="0"/>
              <a:t>Fax: +844 39748243 </a:t>
            </a:r>
          </a:p>
          <a:p>
            <a:r>
              <a:rPr lang="en-US" sz="1400" dirty="0"/>
              <a:t>Website: www.vte.vn</a:t>
            </a:r>
          </a:p>
          <a:p>
            <a:endParaRPr lang="en-US" sz="1400" dirty="0"/>
          </a:p>
          <a:p>
            <a:r>
              <a:rPr lang="en-US" sz="1400" dirty="0"/>
              <a:t>Business License No. 0103005857 issue by Hanoi Department of Planning and Investment on 5th November 2004</a:t>
            </a:r>
          </a:p>
          <a:p>
            <a:endParaRPr lang="en-US" sz="1400" dirty="0"/>
          </a:p>
          <a:p>
            <a:r>
              <a:rPr lang="en-US" sz="1400" b="1" dirty="0"/>
              <a:t>Mr Nguyen Tuan Anh – General Director</a:t>
            </a:r>
          </a:p>
        </p:txBody>
      </p:sp>
      <p:sp>
        <p:nvSpPr>
          <p:cNvPr id="5130" name="AutoShape 18"/>
          <p:cNvSpPr>
            <a:spLocks noChangeArrowheads="1"/>
          </p:cNvSpPr>
          <p:nvPr/>
        </p:nvSpPr>
        <p:spPr bwMode="auto">
          <a:xfrm>
            <a:off x="2590800" y="304800"/>
            <a:ext cx="457200" cy="304800"/>
          </a:xfrm>
          <a:prstGeom prst="rightArrow">
            <a:avLst>
              <a:gd name="adj1" fmla="val 50000"/>
              <a:gd name="adj2" fmla="val 37500"/>
            </a:avLst>
          </a:prstGeom>
          <a:solidFill>
            <a:schemeClr val="hlink"/>
          </a:solidFill>
          <a:ln w="9525">
            <a:noFill/>
            <a:miter lim="800000"/>
            <a:headEnd/>
            <a:tailEnd/>
          </a:ln>
        </p:spPr>
        <p:txBody>
          <a:bodyPr wrap="none" anchor="ctr"/>
          <a:lstStyle/>
          <a:p>
            <a:endParaRPr lang="en-US"/>
          </a:p>
        </p:txBody>
      </p:sp>
      <p:pic>
        <p:nvPicPr>
          <p:cNvPr id="5131" name="Picture 19" descr="template 1"/>
          <p:cNvPicPr>
            <a:picLocks noChangeAspect="1" noChangeArrowheads="1"/>
          </p:cNvPicPr>
          <p:nvPr/>
        </p:nvPicPr>
        <p:blipFill>
          <a:blip r:embed="rId3"/>
          <a:srcRect/>
          <a:stretch>
            <a:fillRect/>
          </a:stretch>
        </p:blipFill>
        <p:spPr bwMode="auto">
          <a:xfrm>
            <a:off x="0" y="0"/>
            <a:ext cx="2628900" cy="6865938"/>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7"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41987" name="Picture 8"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41988" name="Rectangle 2"/>
          <p:cNvSpPr>
            <a:spLocks noChangeArrowheads="1"/>
          </p:cNvSpPr>
          <p:nvPr/>
        </p:nvSpPr>
        <p:spPr bwMode="auto">
          <a:xfrm>
            <a:off x="0" y="381000"/>
            <a:ext cx="9144000" cy="7620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41989" name="Text Box 3"/>
          <p:cNvSpPr txBox="1">
            <a:spLocks noChangeArrowheads="1"/>
          </p:cNvSpPr>
          <p:nvPr/>
        </p:nvSpPr>
        <p:spPr bwMode="auto">
          <a:xfrm>
            <a:off x="457200" y="457200"/>
            <a:ext cx="8686800" cy="366713"/>
          </a:xfrm>
          <a:prstGeom prst="rect">
            <a:avLst/>
          </a:prstGeom>
          <a:noFill/>
          <a:ln w="9525">
            <a:noFill/>
            <a:miter lim="800000"/>
            <a:headEnd/>
            <a:tailEnd/>
          </a:ln>
        </p:spPr>
        <p:txBody>
          <a:bodyPr>
            <a:spAutoFit/>
          </a:bodyPr>
          <a:lstStyle/>
          <a:p>
            <a:r>
              <a:rPr lang="en-US"/>
              <a:t>SAFETY RULE BOOK</a:t>
            </a:r>
          </a:p>
        </p:txBody>
      </p:sp>
      <p:sp>
        <p:nvSpPr>
          <p:cNvPr id="41990" name="AutoShape 4"/>
          <p:cNvSpPr>
            <a:spLocks noChangeArrowheads="1"/>
          </p:cNvSpPr>
          <p:nvPr/>
        </p:nvSpPr>
        <p:spPr bwMode="auto">
          <a:xfrm>
            <a:off x="0" y="4572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sp>
        <p:nvSpPr>
          <p:cNvPr id="41991" name="Text Box 5"/>
          <p:cNvSpPr txBox="1">
            <a:spLocks noChangeArrowheads="1"/>
          </p:cNvSpPr>
          <p:nvPr/>
        </p:nvSpPr>
        <p:spPr bwMode="auto">
          <a:xfrm>
            <a:off x="838200" y="1371600"/>
            <a:ext cx="7162800" cy="3770313"/>
          </a:xfrm>
          <a:prstGeom prst="rect">
            <a:avLst/>
          </a:prstGeom>
          <a:noFill/>
          <a:ln w="9525">
            <a:noFill/>
            <a:miter lim="800000"/>
            <a:headEnd/>
            <a:tailEnd/>
          </a:ln>
        </p:spPr>
        <p:txBody>
          <a:bodyPr>
            <a:spAutoFit/>
          </a:bodyPr>
          <a:lstStyle/>
          <a:p>
            <a:r>
              <a:rPr lang="en-US" b="1"/>
              <a:t>GENERAL</a:t>
            </a:r>
          </a:p>
          <a:p>
            <a:endParaRPr lang="en-US" sz="1400" b="1"/>
          </a:p>
          <a:p>
            <a:r>
              <a:rPr lang="en-US" sz="1400"/>
              <a:t>VIET TIEN ENGINEERING JOINT STOCK COMPANY has made serious commitment to Safety. In addition to the humanitarian reasons for preventing personal injury, increased awareness and attention to safety by everyone is essential to the economic health of the construction industry.</a:t>
            </a:r>
          </a:p>
          <a:p>
            <a:r>
              <a:rPr lang="en-US" sz="1400"/>
              <a:t>This booklet is issued to identify certain safety and work rules that are mandatory for all individuals on this project. Following these rules will contribute significantly to your well being and a successful completion of the project. Violation of some of these rules may result in immediate dismissal.</a:t>
            </a:r>
          </a:p>
          <a:p>
            <a:r>
              <a:rPr lang="en-US" sz="1400"/>
              <a:t>Accidents can be prevented through use of good judgement and common sense. By following safe practices along with all of our safety regulations, those of our customer and applicable governmental regulations, you can help us in making this project a safe place of employment for yourself and your fellow employees. Remember that everyone loses from an accident. We are concerned with your safety. Help us keep you safe!</a:t>
            </a:r>
          </a:p>
          <a:p>
            <a:r>
              <a:rPr lang="en-US" sz="1400"/>
              <a:t>“If you don’t know the safe way we’ll teach you. If you won’t work safely, you won’t work here”.</a:t>
            </a:r>
          </a:p>
        </p:txBody>
      </p:sp>
      <p:pic>
        <p:nvPicPr>
          <p:cNvPr id="41992" name="Picture 9" descr="PIC 6"/>
          <p:cNvPicPr>
            <a:picLocks noChangeAspect="1" noChangeArrowheads="1"/>
          </p:cNvPicPr>
          <p:nvPr/>
        </p:nvPicPr>
        <p:blipFill>
          <a:blip r:embed="rId4"/>
          <a:srcRect/>
          <a:stretch>
            <a:fillRect/>
          </a:stretch>
        </p:blipFill>
        <p:spPr bwMode="auto">
          <a:xfrm>
            <a:off x="0" y="0"/>
            <a:ext cx="9144000" cy="411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pic>
        <p:nvPicPr>
          <p:cNvPr id="43011" name="Picture 7"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43012" name="Text Box 5"/>
          <p:cNvSpPr txBox="1">
            <a:spLocks noChangeArrowheads="1"/>
          </p:cNvSpPr>
          <p:nvPr/>
        </p:nvSpPr>
        <p:spPr bwMode="auto">
          <a:xfrm>
            <a:off x="838200" y="1371600"/>
            <a:ext cx="3429000" cy="5751513"/>
          </a:xfrm>
          <a:prstGeom prst="rect">
            <a:avLst/>
          </a:prstGeom>
          <a:noFill/>
          <a:ln w="9525">
            <a:noFill/>
            <a:miter lim="800000"/>
            <a:headEnd/>
            <a:tailEnd/>
          </a:ln>
        </p:spPr>
        <p:txBody>
          <a:bodyPr>
            <a:spAutoFit/>
          </a:bodyPr>
          <a:lstStyle/>
          <a:p>
            <a:pPr marL="457200" indent="-457200"/>
            <a:r>
              <a:rPr lang="en-US" sz="1200" b="1"/>
              <a:t>A. SAFE PROGRAM RULES</a:t>
            </a:r>
          </a:p>
          <a:p>
            <a:pPr marL="457200" indent="-457200"/>
            <a:endParaRPr lang="en-US" sz="1200"/>
          </a:p>
          <a:p>
            <a:pPr marL="457200" indent="-457200"/>
            <a:r>
              <a:rPr lang="en-US" sz="1200" b="1"/>
              <a:t>B. GENERAL SAFE PRACTICES</a:t>
            </a:r>
          </a:p>
          <a:p>
            <a:pPr marL="457200" indent="-457200"/>
            <a:endParaRPr lang="en-US" sz="1200" b="1"/>
          </a:p>
          <a:p>
            <a:pPr marL="457200" indent="-457200"/>
            <a:r>
              <a:rPr lang="en-US" sz="1200" b="1"/>
              <a:t>C. EMERGENCY PROCEDURES</a:t>
            </a:r>
          </a:p>
          <a:p>
            <a:pPr marL="457200" indent="-457200"/>
            <a:endParaRPr lang="en-US" sz="1200" b="1"/>
          </a:p>
          <a:p>
            <a:pPr marL="457200" indent="-457200"/>
            <a:r>
              <a:rPr lang="en-US" sz="1200" b="1"/>
              <a:t>D. HOUSEKEEPING</a:t>
            </a:r>
          </a:p>
          <a:p>
            <a:pPr marL="457200" indent="-457200"/>
            <a:endParaRPr lang="en-US" sz="1200" b="1"/>
          </a:p>
          <a:p>
            <a:pPr marL="457200" indent="-457200"/>
            <a:r>
              <a:rPr lang="en-US" sz="1200" b="1"/>
              <a:t>E. FOR YOUR PERSONAL PROTECTION</a:t>
            </a:r>
          </a:p>
          <a:p>
            <a:pPr marL="457200" indent="-457200"/>
            <a:endParaRPr lang="en-US" sz="1200" b="1"/>
          </a:p>
          <a:p>
            <a:pPr marL="457200" indent="-457200"/>
            <a:r>
              <a:rPr lang="en-US" sz="1200" b="1"/>
              <a:t>F. MATERIAL HANDLING</a:t>
            </a:r>
          </a:p>
          <a:p>
            <a:pPr marL="457200" indent="-457200"/>
            <a:endParaRPr lang="en-US" sz="1200" b="1"/>
          </a:p>
          <a:p>
            <a:pPr marL="457200" indent="-457200"/>
            <a:r>
              <a:rPr lang="en-US" sz="1200" b="1"/>
              <a:t>G. TRANSPORTATION</a:t>
            </a:r>
          </a:p>
          <a:p>
            <a:pPr marL="457200" indent="-457200"/>
            <a:endParaRPr lang="en-US" sz="1200" b="1"/>
          </a:p>
          <a:p>
            <a:pPr marL="457200" indent="-457200"/>
            <a:r>
              <a:rPr lang="en-US" sz="1200" b="1"/>
              <a:t>H. ELECTRICAL</a:t>
            </a:r>
          </a:p>
          <a:p>
            <a:pPr marL="457200" indent="-457200"/>
            <a:endParaRPr lang="en-US" sz="1200" b="1"/>
          </a:p>
          <a:p>
            <a:pPr marL="457200" indent="-457200"/>
            <a:r>
              <a:rPr lang="en-US" sz="1200" b="1"/>
              <a:t>I. EXCAVATION AND TRENCHES</a:t>
            </a:r>
          </a:p>
          <a:p>
            <a:pPr marL="457200" indent="-457200">
              <a:buFontTx/>
              <a:buChar char="•"/>
            </a:pPr>
            <a:endParaRPr lang="en-US" sz="1200" b="1"/>
          </a:p>
          <a:p>
            <a:pPr marL="457200" indent="-457200"/>
            <a:r>
              <a:rPr lang="en-US" sz="1200" b="1"/>
              <a:t>J. WELDING AND CUTTING</a:t>
            </a:r>
          </a:p>
          <a:p>
            <a:pPr marL="457200" indent="-457200"/>
            <a:endParaRPr lang="en-US" sz="1200" b="1"/>
          </a:p>
          <a:p>
            <a:pPr marL="457200" indent="-457200"/>
            <a:r>
              <a:rPr lang="en-US" sz="1200" b="1"/>
              <a:t>K. LADDERS AND SCAFFOLDS</a:t>
            </a:r>
          </a:p>
          <a:p>
            <a:pPr marL="457200" indent="-457200"/>
            <a:endParaRPr lang="en-US" sz="1200" b="1"/>
          </a:p>
          <a:p>
            <a:pPr marL="457200" indent="-457200"/>
            <a:endParaRPr lang="en-US" sz="1200" b="1"/>
          </a:p>
          <a:p>
            <a:pPr marL="457200" indent="-457200"/>
            <a:endParaRPr lang="en-US" sz="1200" b="1"/>
          </a:p>
          <a:p>
            <a:pPr marL="457200" indent="-457200"/>
            <a:endParaRPr lang="en-US" sz="1200" b="1"/>
          </a:p>
          <a:p>
            <a:pPr marL="457200" indent="-457200"/>
            <a:endParaRPr lang="en-US" sz="1200" b="1"/>
          </a:p>
          <a:p>
            <a:pPr marL="457200" indent="-457200"/>
            <a:endParaRPr lang="en-US" sz="1200" b="1"/>
          </a:p>
          <a:p>
            <a:pPr marL="457200" indent="-457200"/>
            <a:endParaRPr lang="en-US" sz="1200" b="1"/>
          </a:p>
          <a:p>
            <a:pPr marL="457200" indent="-457200"/>
            <a:endParaRPr lang="en-US" sz="1200" b="1"/>
          </a:p>
          <a:p>
            <a:pPr marL="457200" indent="-457200"/>
            <a:endParaRPr lang="en-US" sz="1200" b="1"/>
          </a:p>
          <a:p>
            <a:pPr marL="457200" indent="-457200"/>
            <a:endParaRPr lang="en-US" sz="1200"/>
          </a:p>
        </p:txBody>
      </p:sp>
      <p:sp>
        <p:nvSpPr>
          <p:cNvPr id="43013" name="Rectangle 8"/>
          <p:cNvSpPr>
            <a:spLocks noChangeArrowheads="1"/>
          </p:cNvSpPr>
          <p:nvPr/>
        </p:nvSpPr>
        <p:spPr bwMode="auto">
          <a:xfrm>
            <a:off x="0" y="381000"/>
            <a:ext cx="9144000" cy="7620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43014" name="Text Box 9"/>
          <p:cNvSpPr txBox="1">
            <a:spLocks noChangeArrowheads="1"/>
          </p:cNvSpPr>
          <p:nvPr/>
        </p:nvSpPr>
        <p:spPr bwMode="auto">
          <a:xfrm>
            <a:off x="457200" y="457200"/>
            <a:ext cx="8686800" cy="366713"/>
          </a:xfrm>
          <a:prstGeom prst="rect">
            <a:avLst/>
          </a:prstGeom>
          <a:noFill/>
          <a:ln w="9525">
            <a:noFill/>
            <a:miter lim="800000"/>
            <a:headEnd/>
            <a:tailEnd/>
          </a:ln>
        </p:spPr>
        <p:txBody>
          <a:bodyPr>
            <a:spAutoFit/>
          </a:bodyPr>
          <a:lstStyle/>
          <a:p>
            <a:r>
              <a:rPr lang="en-US"/>
              <a:t>SAFETY RULE BOOK</a:t>
            </a:r>
          </a:p>
        </p:txBody>
      </p:sp>
      <p:sp>
        <p:nvSpPr>
          <p:cNvPr id="43015" name="AutoShape 10"/>
          <p:cNvSpPr>
            <a:spLocks noChangeArrowheads="1"/>
          </p:cNvSpPr>
          <p:nvPr/>
        </p:nvSpPr>
        <p:spPr bwMode="auto">
          <a:xfrm>
            <a:off x="0" y="4572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pic>
        <p:nvPicPr>
          <p:cNvPr id="43016" name="Picture 11" descr="PIC 6"/>
          <p:cNvPicPr>
            <a:picLocks noChangeAspect="1" noChangeArrowheads="1"/>
          </p:cNvPicPr>
          <p:nvPr/>
        </p:nvPicPr>
        <p:blipFill>
          <a:blip r:embed="rId4"/>
          <a:srcRect/>
          <a:stretch>
            <a:fillRect/>
          </a:stretch>
        </p:blipFill>
        <p:spPr bwMode="auto">
          <a:xfrm>
            <a:off x="0" y="0"/>
            <a:ext cx="9144000" cy="411163"/>
          </a:xfrm>
          <a:prstGeom prst="rect">
            <a:avLst/>
          </a:prstGeom>
          <a:noFill/>
          <a:ln w="9525">
            <a:noFill/>
            <a:miter lim="800000"/>
            <a:headEnd/>
            <a:tailEnd/>
          </a:ln>
        </p:spPr>
      </p:pic>
      <p:sp>
        <p:nvSpPr>
          <p:cNvPr id="43017" name="Text Box 12"/>
          <p:cNvSpPr txBox="1">
            <a:spLocks noChangeArrowheads="1"/>
          </p:cNvSpPr>
          <p:nvPr/>
        </p:nvSpPr>
        <p:spPr bwMode="auto">
          <a:xfrm>
            <a:off x="4648200" y="1371600"/>
            <a:ext cx="4267200" cy="4291013"/>
          </a:xfrm>
          <a:prstGeom prst="rect">
            <a:avLst/>
          </a:prstGeom>
          <a:noFill/>
          <a:ln w="9525">
            <a:noFill/>
            <a:miter lim="800000"/>
            <a:headEnd/>
            <a:tailEnd/>
          </a:ln>
        </p:spPr>
        <p:txBody>
          <a:bodyPr>
            <a:spAutoFit/>
          </a:bodyPr>
          <a:lstStyle/>
          <a:p>
            <a:pPr marL="457200" indent="-457200"/>
            <a:r>
              <a:rPr lang="en-US" sz="1200" b="1"/>
              <a:t>L. HAND TOOLS</a:t>
            </a:r>
          </a:p>
          <a:p>
            <a:pPr marL="457200" indent="-457200"/>
            <a:endParaRPr lang="en-US" sz="1200"/>
          </a:p>
          <a:p>
            <a:pPr marL="457200" indent="-457200"/>
            <a:r>
              <a:rPr lang="en-US" sz="1200" b="1"/>
              <a:t>M. EQUIPMENT AND MACHINERY</a:t>
            </a:r>
          </a:p>
          <a:p>
            <a:pPr marL="457200" indent="-457200"/>
            <a:endParaRPr lang="en-US" sz="1200"/>
          </a:p>
          <a:p>
            <a:pPr marL="457200" indent="-457200"/>
            <a:r>
              <a:rPr lang="en-US" sz="1200" b="1"/>
              <a:t>N. FIRE PREVENTION</a:t>
            </a:r>
          </a:p>
          <a:p>
            <a:pPr marL="457200" indent="-457200"/>
            <a:endParaRPr lang="en-US" sz="1200" b="1"/>
          </a:p>
          <a:p>
            <a:pPr marL="457200" indent="-457200"/>
            <a:r>
              <a:rPr lang="en-US" sz="1200" b="1"/>
              <a:t>O. RADIATION SAFETY</a:t>
            </a:r>
          </a:p>
          <a:p>
            <a:pPr marL="457200" indent="-457200"/>
            <a:endParaRPr lang="en-US" sz="1200"/>
          </a:p>
          <a:p>
            <a:pPr marL="457200" indent="-457200"/>
            <a:r>
              <a:rPr lang="en-US" sz="1200" b="1"/>
              <a:t>P. OFFICE SAFETY</a:t>
            </a:r>
          </a:p>
          <a:p>
            <a:pPr marL="457200" indent="-457200"/>
            <a:endParaRPr lang="en-US" sz="1200" b="1"/>
          </a:p>
          <a:p>
            <a:pPr marL="457200" indent="-457200"/>
            <a:r>
              <a:rPr lang="en-US" sz="1200" b="1"/>
              <a:t>Q. PARKING FACILITIES AND ACCESS TO THE PLANT</a:t>
            </a:r>
          </a:p>
          <a:p>
            <a:pPr marL="457200" indent="-457200"/>
            <a:endParaRPr lang="en-US" sz="1200"/>
          </a:p>
          <a:p>
            <a:pPr marL="457200" indent="-457200"/>
            <a:r>
              <a:rPr lang="en-US" sz="1200" b="1"/>
              <a:t>R. IDENTIFICATION</a:t>
            </a:r>
          </a:p>
          <a:p>
            <a:pPr marL="457200" indent="-457200"/>
            <a:endParaRPr lang="en-US" sz="1200"/>
          </a:p>
          <a:p>
            <a:pPr marL="457200" indent="-457200"/>
            <a:r>
              <a:rPr lang="en-US" sz="1200" b="1"/>
              <a:t>S. CONDUCT ON THE JOB</a:t>
            </a:r>
          </a:p>
          <a:p>
            <a:pPr marL="457200" indent="-457200"/>
            <a:endParaRPr lang="en-US" sz="1200" b="1"/>
          </a:p>
          <a:p>
            <a:pPr marL="457200" indent="-457200"/>
            <a:r>
              <a:rPr lang="en-US" sz="1200" b="1"/>
              <a:t>T. JOB INJURIES AND SICKNESS</a:t>
            </a:r>
          </a:p>
          <a:p>
            <a:pPr marL="457200" indent="-457200"/>
            <a:endParaRPr lang="en-US" sz="1200"/>
          </a:p>
          <a:p>
            <a:pPr marL="457200" indent="-457200"/>
            <a:r>
              <a:rPr lang="en-US" sz="1200" b="1"/>
              <a:t>U. SANITARY FACILITIES</a:t>
            </a:r>
          </a:p>
          <a:p>
            <a:pPr marL="457200" indent="-457200"/>
            <a:endParaRPr lang="en-US" sz="1200"/>
          </a:p>
          <a:p>
            <a:pPr marL="457200" indent="-457200"/>
            <a:r>
              <a:rPr lang="en-US" sz="1200" b="1"/>
              <a:t>V. REMAINING IN WORK AREAS</a:t>
            </a:r>
          </a:p>
          <a:p>
            <a:pPr marL="457200" indent="-457200"/>
            <a:endParaRPr lang="en-US" sz="1200" b="1"/>
          </a:p>
          <a:p>
            <a:pPr marL="457200" indent="-457200"/>
            <a:endParaRPr lang="en-US" sz="1200" b="1"/>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BOTTOM"/>
          <p:cNvPicPr>
            <a:picLocks noChangeAspect="1" noChangeArrowheads="1"/>
          </p:cNvPicPr>
          <p:nvPr/>
        </p:nvPicPr>
        <p:blipFill>
          <a:blip r:embed="rId2"/>
          <a:srcRect/>
          <a:stretch>
            <a:fillRect/>
          </a:stretch>
        </p:blipFill>
        <p:spPr bwMode="auto">
          <a:xfrm>
            <a:off x="0" y="2508250"/>
            <a:ext cx="9144000" cy="4349750"/>
          </a:xfrm>
          <a:prstGeom prst="rect">
            <a:avLst/>
          </a:prstGeom>
          <a:noFill/>
          <a:ln w="9525">
            <a:noFill/>
            <a:miter lim="800000"/>
            <a:headEnd/>
            <a:tailEnd/>
          </a:ln>
        </p:spPr>
      </p:pic>
      <p:sp>
        <p:nvSpPr>
          <p:cNvPr id="44035" name="Rectangle 9"/>
          <p:cNvSpPr>
            <a:spLocks noChangeArrowheads="1"/>
          </p:cNvSpPr>
          <p:nvPr/>
        </p:nvSpPr>
        <p:spPr bwMode="auto">
          <a:xfrm>
            <a:off x="0" y="914400"/>
            <a:ext cx="1600200" cy="5562600"/>
          </a:xfrm>
          <a:prstGeom prst="rect">
            <a:avLst/>
          </a:prstGeom>
          <a:solidFill>
            <a:schemeClr val="accent1"/>
          </a:solidFill>
          <a:ln w="9525">
            <a:noFill/>
            <a:miter lim="800000"/>
            <a:headEnd/>
            <a:tailEnd/>
          </a:ln>
        </p:spPr>
        <p:txBody>
          <a:bodyPr wrap="none" anchor="ctr"/>
          <a:lstStyle/>
          <a:p>
            <a:endParaRPr lang="en-US"/>
          </a:p>
        </p:txBody>
      </p:sp>
      <p:pic>
        <p:nvPicPr>
          <p:cNvPr id="44036" name="Picture 3" descr="logo"/>
          <p:cNvPicPr>
            <a:picLocks noChangeAspect="1" noChangeArrowheads="1"/>
          </p:cNvPicPr>
          <p:nvPr/>
        </p:nvPicPr>
        <p:blipFill>
          <a:blip r:embed="rId3"/>
          <a:srcRect/>
          <a:stretch>
            <a:fillRect/>
          </a:stretch>
        </p:blipFill>
        <p:spPr bwMode="auto">
          <a:xfrm>
            <a:off x="7772400" y="5562600"/>
            <a:ext cx="668338" cy="685800"/>
          </a:xfrm>
          <a:prstGeom prst="rect">
            <a:avLst/>
          </a:prstGeom>
          <a:noFill/>
          <a:ln w="9525">
            <a:noFill/>
            <a:miter lim="800000"/>
            <a:headEnd/>
            <a:tailEnd/>
          </a:ln>
        </p:spPr>
      </p:pic>
      <p:sp>
        <p:nvSpPr>
          <p:cNvPr id="44037" name="Rectangle 4"/>
          <p:cNvSpPr>
            <a:spLocks noChangeArrowheads="1"/>
          </p:cNvSpPr>
          <p:nvPr/>
        </p:nvSpPr>
        <p:spPr bwMode="auto">
          <a:xfrm>
            <a:off x="0" y="228600"/>
            <a:ext cx="9144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44038" name="Text Box 5"/>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r>
              <a:rPr lang="en-US" b="1"/>
              <a:t>SAFETY FORM AND CHECKLIST</a:t>
            </a:r>
          </a:p>
        </p:txBody>
      </p:sp>
      <p:sp>
        <p:nvSpPr>
          <p:cNvPr id="44039" name="AutoShape 6"/>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sp>
        <p:nvSpPr>
          <p:cNvPr id="44040" name="Text Box 7"/>
          <p:cNvSpPr txBox="1">
            <a:spLocks noChangeArrowheads="1"/>
          </p:cNvSpPr>
          <p:nvPr/>
        </p:nvSpPr>
        <p:spPr bwMode="auto">
          <a:xfrm>
            <a:off x="1981200" y="914400"/>
            <a:ext cx="3810000" cy="5457825"/>
          </a:xfrm>
          <a:prstGeom prst="rect">
            <a:avLst/>
          </a:prstGeom>
          <a:noFill/>
          <a:ln w="9525">
            <a:noFill/>
            <a:miter lim="800000"/>
            <a:headEnd/>
            <a:tailEnd/>
          </a:ln>
        </p:spPr>
        <p:txBody>
          <a:bodyPr>
            <a:spAutoFit/>
          </a:bodyPr>
          <a:lstStyle/>
          <a:p>
            <a:pPr>
              <a:lnSpc>
                <a:spcPct val="110000"/>
              </a:lnSpc>
            </a:pPr>
            <a:r>
              <a:rPr lang="en-US" sz="1600"/>
              <a:t>Job safety Analysis</a:t>
            </a:r>
          </a:p>
          <a:p>
            <a:pPr>
              <a:lnSpc>
                <a:spcPct val="110000"/>
              </a:lnSpc>
            </a:pPr>
            <a:r>
              <a:rPr lang="en-US" sz="1600"/>
              <a:t>Safety Induction check list</a:t>
            </a:r>
          </a:p>
          <a:p>
            <a:pPr>
              <a:lnSpc>
                <a:spcPct val="110000"/>
              </a:lnSpc>
            </a:pPr>
            <a:r>
              <a:rPr lang="en-US" sz="1600"/>
              <a:t>Refreshment Safety Training</a:t>
            </a:r>
          </a:p>
          <a:p>
            <a:pPr>
              <a:lnSpc>
                <a:spcPct val="110000"/>
              </a:lnSpc>
            </a:pPr>
            <a:r>
              <a:rPr lang="en-US" sz="1600"/>
              <a:t>Monthly safety report</a:t>
            </a:r>
          </a:p>
          <a:p>
            <a:pPr>
              <a:lnSpc>
                <a:spcPct val="110000"/>
              </a:lnSpc>
            </a:pPr>
            <a:r>
              <a:rPr lang="en-US" sz="1600"/>
              <a:t>Daily Site Safety Report</a:t>
            </a:r>
          </a:p>
          <a:p>
            <a:pPr>
              <a:lnSpc>
                <a:spcPct val="110000"/>
              </a:lnSpc>
            </a:pPr>
            <a:r>
              <a:rPr lang="en-US" sz="1600"/>
              <a:t>Hazard Tracking</a:t>
            </a:r>
          </a:p>
          <a:p>
            <a:pPr>
              <a:lnSpc>
                <a:spcPct val="110000"/>
              </a:lnSpc>
            </a:pPr>
            <a:r>
              <a:rPr lang="en-US" sz="1600"/>
              <a:t>Yellow card penalties</a:t>
            </a:r>
          </a:p>
          <a:p>
            <a:pPr>
              <a:lnSpc>
                <a:spcPct val="110000"/>
              </a:lnSpc>
            </a:pPr>
            <a:r>
              <a:rPr lang="en-US" sz="1600"/>
              <a:t>Red Card penalties</a:t>
            </a:r>
          </a:p>
          <a:p>
            <a:pPr>
              <a:lnSpc>
                <a:spcPct val="110000"/>
              </a:lnSpc>
            </a:pPr>
            <a:r>
              <a:rPr lang="en-US" sz="1600"/>
              <a:t>Accident report</a:t>
            </a:r>
          </a:p>
          <a:p>
            <a:pPr>
              <a:lnSpc>
                <a:spcPct val="110000"/>
              </a:lnSpc>
            </a:pPr>
            <a:r>
              <a:rPr lang="en-US" sz="1600"/>
              <a:t>Warning of non compliance</a:t>
            </a:r>
          </a:p>
          <a:p>
            <a:pPr>
              <a:lnSpc>
                <a:spcPct val="110000"/>
              </a:lnSpc>
            </a:pPr>
            <a:r>
              <a:rPr lang="en-US" sz="1600"/>
              <a:t>Request for Work in Overtime</a:t>
            </a:r>
          </a:p>
          <a:p>
            <a:pPr>
              <a:lnSpc>
                <a:spcPct val="110000"/>
              </a:lnSpc>
            </a:pPr>
            <a:r>
              <a:rPr lang="en-US" sz="1600"/>
              <a:t>Confined Space Permit</a:t>
            </a:r>
          </a:p>
          <a:p>
            <a:pPr>
              <a:lnSpc>
                <a:spcPct val="110000"/>
              </a:lnSpc>
            </a:pPr>
            <a:r>
              <a:rPr lang="en-US" sz="1600"/>
              <a:t>Excavation Permit</a:t>
            </a:r>
          </a:p>
          <a:p>
            <a:pPr>
              <a:lnSpc>
                <a:spcPct val="110000"/>
              </a:lnSpc>
            </a:pPr>
            <a:r>
              <a:rPr lang="en-US" sz="1600"/>
              <a:t>Hotwork Permit</a:t>
            </a:r>
          </a:p>
          <a:p>
            <a:pPr>
              <a:lnSpc>
                <a:spcPct val="110000"/>
              </a:lnSpc>
            </a:pPr>
            <a:r>
              <a:rPr lang="en-US" sz="1600"/>
              <a:t>Radiography Permit</a:t>
            </a:r>
          </a:p>
          <a:p>
            <a:pPr>
              <a:lnSpc>
                <a:spcPct val="110000"/>
              </a:lnSpc>
            </a:pPr>
            <a:r>
              <a:rPr lang="en-US" sz="1600"/>
              <a:t>Incident-Near Miss Report</a:t>
            </a:r>
          </a:p>
          <a:p>
            <a:pPr>
              <a:lnSpc>
                <a:spcPct val="110000"/>
              </a:lnSpc>
            </a:pPr>
            <a:r>
              <a:rPr lang="en-US" sz="1600"/>
              <a:t>Offences and Disciplinary actions</a:t>
            </a:r>
          </a:p>
          <a:p>
            <a:pPr>
              <a:lnSpc>
                <a:spcPct val="110000"/>
              </a:lnSpc>
            </a:pPr>
            <a:r>
              <a:rPr lang="en-US" sz="1600"/>
              <a:t>Weekly Site Safety Inspection</a:t>
            </a:r>
          </a:p>
          <a:p>
            <a:pPr>
              <a:lnSpc>
                <a:spcPct val="110000"/>
              </a:lnSpc>
            </a:pPr>
            <a:r>
              <a:rPr lang="en-US" sz="1600"/>
              <a:t>Set of PDF-HSE</a:t>
            </a:r>
          </a:p>
          <a:p>
            <a:pPr>
              <a:lnSpc>
                <a:spcPct val="110000"/>
              </a:lnSpc>
            </a:pPr>
            <a:r>
              <a:rPr lang="en-US" sz="1600"/>
              <a:t>Scaffolding safety checklist </a:t>
            </a:r>
          </a:p>
        </p:txBody>
      </p:sp>
      <p:sp>
        <p:nvSpPr>
          <p:cNvPr id="44041" name="Text Box 8"/>
          <p:cNvSpPr txBox="1">
            <a:spLocks noChangeArrowheads="1"/>
          </p:cNvSpPr>
          <p:nvPr/>
        </p:nvSpPr>
        <p:spPr bwMode="auto">
          <a:xfrm>
            <a:off x="914400" y="914400"/>
            <a:ext cx="609600" cy="5457825"/>
          </a:xfrm>
          <a:prstGeom prst="rect">
            <a:avLst/>
          </a:prstGeom>
          <a:noFill/>
          <a:ln w="9525">
            <a:noFill/>
            <a:miter lim="800000"/>
            <a:headEnd/>
            <a:tailEnd/>
          </a:ln>
        </p:spPr>
        <p:txBody>
          <a:bodyPr>
            <a:spAutoFit/>
          </a:bodyPr>
          <a:lstStyle/>
          <a:p>
            <a:pPr algn="r">
              <a:lnSpc>
                <a:spcPct val="110000"/>
              </a:lnSpc>
            </a:pPr>
            <a:r>
              <a:rPr lang="en-US" sz="1600">
                <a:solidFill>
                  <a:schemeClr val="accent2"/>
                </a:solidFill>
              </a:rPr>
              <a:t>1</a:t>
            </a:r>
          </a:p>
          <a:p>
            <a:pPr algn="r">
              <a:lnSpc>
                <a:spcPct val="110000"/>
              </a:lnSpc>
            </a:pPr>
            <a:r>
              <a:rPr lang="en-US" sz="1600">
                <a:solidFill>
                  <a:schemeClr val="accent2"/>
                </a:solidFill>
              </a:rPr>
              <a:t>2</a:t>
            </a:r>
          </a:p>
          <a:p>
            <a:pPr algn="r">
              <a:lnSpc>
                <a:spcPct val="110000"/>
              </a:lnSpc>
            </a:pPr>
            <a:r>
              <a:rPr lang="en-US" sz="1600">
                <a:solidFill>
                  <a:schemeClr val="accent2"/>
                </a:solidFill>
              </a:rPr>
              <a:t>3</a:t>
            </a:r>
          </a:p>
          <a:p>
            <a:pPr algn="r">
              <a:lnSpc>
                <a:spcPct val="110000"/>
              </a:lnSpc>
            </a:pPr>
            <a:r>
              <a:rPr lang="en-US" sz="1600">
                <a:solidFill>
                  <a:schemeClr val="accent2"/>
                </a:solidFill>
              </a:rPr>
              <a:t>4</a:t>
            </a:r>
          </a:p>
          <a:p>
            <a:pPr algn="r">
              <a:lnSpc>
                <a:spcPct val="110000"/>
              </a:lnSpc>
            </a:pPr>
            <a:r>
              <a:rPr lang="en-US" sz="1600">
                <a:solidFill>
                  <a:schemeClr val="accent2"/>
                </a:solidFill>
              </a:rPr>
              <a:t>5</a:t>
            </a:r>
          </a:p>
          <a:p>
            <a:pPr algn="r">
              <a:lnSpc>
                <a:spcPct val="110000"/>
              </a:lnSpc>
            </a:pPr>
            <a:r>
              <a:rPr lang="en-US" sz="1600">
                <a:solidFill>
                  <a:schemeClr val="accent2"/>
                </a:solidFill>
              </a:rPr>
              <a:t>6</a:t>
            </a:r>
          </a:p>
          <a:p>
            <a:pPr algn="r">
              <a:lnSpc>
                <a:spcPct val="110000"/>
              </a:lnSpc>
            </a:pPr>
            <a:r>
              <a:rPr lang="en-US" sz="1600">
                <a:solidFill>
                  <a:schemeClr val="accent2"/>
                </a:solidFill>
              </a:rPr>
              <a:t>7</a:t>
            </a:r>
          </a:p>
          <a:p>
            <a:pPr algn="r">
              <a:lnSpc>
                <a:spcPct val="110000"/>
              </a:lnSpc>
            </a:pPr>
            <a:r>
              <a:rPr lang="en-US" sz="1600">
                <a:solidFill>
                  <a:schemeClr val="accent2"/>
                </a:solidFill>
              </a:rPr>
              <a:t>8</a:t>
            </a:r>
          </a:p>
          <a:p>
            <a:pPr algn="r">
              <a:lnSpc>
                <a:spcPct val="110000"/>
              </a:lnSpc>
            </a:pPr>
            <a:r>
              <a:rPr lang="en-US" sz="1600">
                <a:solidFill>
                  <a:schemeClr val="accent2"/>
                </a:solidFill>
              </a:rPr>
              <a:t>9</a:t>
            </a:r>
          </a:p>
          <a:p>
            <a:pPr algn="r">
              <a:lnSpc>
                <a:spcPct val="110000"/>
              </a:lnSpc>
            </a:pPr>
            <a:r>
              <a:rPr lang="en-US" sz="1600">
                <a:solidFill>
                  <a:schemeClr val="accent2"/>
                </a:solidFill>
              </a:rPr>
              <a:t>10</a:t>
            </a:r>
          </a:p>
          <a:p>
            <a:pPr algn="r">
              <a:lnSpc>
                <a:spcPct val="110000"/>
              </a:lnSpc>
            </a:pPr>
            <a:r>
              <a:rPr lang="en-US" sz="1600">
                <a:solidFill>
                  <a:schemeClr val="accent2"/>
                </a:solidFill>
              </a:rPr>
              <a:t>11</a:t>
            </a:r>
          </a:p>
          <a:p>
            <a:pPr algn="r">
              <a:lnSpc>
                <a:spcPct val="110000"/>
              </a:lnSpc>
            </a:pPr>
            <a:r>
              <a:rPr lang="en-US" sz="1600">
                <a:solidFill>
                  <a:schemeClr val="accent2"/>
                </a:solidFill>
              </a:rPr>
              <a:t>12</a:t>
            </a:r>
          </a:p>
          <a:p>
            <a:pPr algn="r">
              <a:lnSpc>
                <a:spcPct val="110000"/>
              </a:lnSpc>
            </a:pPr>
            <a:r>
              <a:rPr lang="en-US" sz="1600">
                <a:solidFill>
                  <a:schemeClr val="accent2"/>
                </a:solidFill>
              </a:rPr>
              <a:t>13</a:t>
            </a:r>
          </a:p>
          <a:p>
            <a:pPr algn="r">
              <a:lnSpc>
                <a:spcPct val="110000"/>
              </a:lnSpc>
            </a:pPr>
            <a:r>
              <a:rPr lang="en-US" sz="1600">
                <a:solidFill>
                  <a:schemeClr val="accent2"/>
                </a:solidFill>
              </a:rPr>
              <a:t>14</a:t>
            </a:r>
          </a:p>
          <a:p>
            <a:pPr algn="r">
              <a:lnSpc>
                <a:spcPct val="110000"/>
              </a:lnSpc>
            </a:pPr>
            <a:r>
              <a:rPr lang="en-US" sz="1600">
                <a:solidFill>
                  <a:schemeClr val="accent2"/>
                </a:solidFill>
              </a:rPr>
              <a:t>15</a:t>
            </a:r>
          </a:p>
          <a:p>
            <a:pPr algn="r">
              <a:lnSpc>
                <a:spcPct val="110000"/>
              </a:lnSpc>
            </a:pPr>
            <a:r>
              <a:rPr lang="en-US" sz="1600">
                <a:solidFill>
                  <a:schemeClr val="accent2"/>
                </a:solidFill>
              </a:rPr>
              <a:t>16</a:t>
            </a:r>
          </a:p>
          <a:p>
            <a:pPr algn="r">
              <a:lnSpc>
                <a:spcPct val="110000"/>
              </a:lnSpc>
            </a:pPr>
            <a:r>
              <a:rPr lang="en-US" sz="1600">
                <a:solidFill>
                  <a:schemeClr val="accent2"/>
                </a:solidFill>
              </a:rPr>
              <a:t>17</a:t>
            </a:r>
          </a:p>
          <a:p>
            <a:pPr algn="r">
              <a:lnSpc>
                <a:spcPct val="110000"/>
              </a:lnSpc>
            </a:pPr>
            <a:r>
              <a:rPr lang="en-US" sz="1600">
                <a:solidFill>
                  <a:schemeClr val="accent2"/>
                </a:solidFill>
              </a:rPr>
              <a:t>18</a:t>
            </a:r>
          </a:p>
          <a:p>
            <a:pPr algn="r">
              <a:lnSpc>
                <a:spcPct val="110000"/>
              </a:lnSpc>
            </a:pPr>
            <a:r>
              <a:rPr lang="en-US" sz="1600">
                <a:solidFill>
                  <a:schemeClr val="accent2"/>
                </a:solidFill>
              </a:rPr>
              <a:t>19</a:t>
            </a:r>
          </a:p>
          <a:p>
            <a:pPr algn="r">
              <a:lnSpc>
                <a:spcPct val="110000"/>
              </a:lnSpc>
            </a:pPr>
            <a:r>
              <a:rPr lang="en-US" sz="1600">
                <a:solidFill>
                  <a:schemeClr val="accent2"/>
                </a:solidFill>
              </a:rPr>
              <a:t>20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228600"/>
            <a:ext cx="9144000" cy="4572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45059" name="Text Box 3"/>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r>
              <a:rPr lang="en-US"/>
              <a:t>SAFETY ACTIVITIES </a:t>
            </a:r>
          </a:p>
        </p:txBody>
      </p:sp>
      <p:sp>
        <p:nvSpPr>
          <p:cNvPr id="45060"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pic>
        <p:nvPicPr>
          <p:cNvPr id="45061" name="Picture 11" descr="IMG_5329"/>
          <p:cNvPicPr preferRelativeResize="0">
            <a:picLocks noChangeAspect="1" noChangeArrowheads="1"/>
          </p:cNvPicPr>
          <p:nvPr/>
        </p:nvPicPr>
        <p:blipFill>
          <a:blip r:embed="rId2"/>
          <a:srcRect/>
          <a:stretch>
            <a:fillRect/>
          </a:stretch>
        </p:blipFill>
        <p:spPr bwMode="auto">
          <a:xfrm>
            <a:off x="0" y="4495800"/>
            <a:ext cx="2743200" cy="1828800"/>
          </a:xfrm>
          <a:prstGeom prst="rect">
            <a:avLst/>
          </a:prstGeom>
          <a:noFill/>
          <a:ln w="9525">
            <a:noFill/>
            <a:miter lim="800000"/>
            <a:headEnd/>
            <a:tailEnd/>
          </a:ln>
        </p:spPr>
      </p:pic>
      <p:pic>
        <p:nvPicPr>
          <p:cNvPr id="45062" name="Picture 12" descr="IMG_5262"/>
          <p:cNvPicPr preferRelativeResize="0">
            <a:picLocks noChangeAspect="1" noChangeArrowheads="1"/>
          </p:cNvPicPr>
          <p:nvPr/>
        </p:nvPicPr>
        <p:blipFill>
          <a:blip r:embed="rId3"/>
          <a:srcRect/>
          <a:stretch>
            <a:fillRect/>
          </a:stretch>
        </p:blipFill>
        <p:spPr bwMode="auto">
          <a:xfrm>
            <a:off x="2819400" y="762000"/>
            <a:ext cx="3657600" cy="2743200"/>
          </a:xfrm>
          <a:prstGeom prst="rect">
            <a:avLst/>
          </a:prstGeom>
          <a:noFill/>
          <a:ln w="9525">
            <a:noFill/>
            <a:miter lim="800000"/>
            <a:headEnd/>
            <a:tailEnd/>
          </a:ln>
        </p:spPr>
      </p:pic>
      <p:pic>
        <p:nvPicPr>
          <p:cNvPr id="45063" name="Picture 13" descr="IMG_5256"/>
          <p:cNvPicPr preferRelativeResize="0">
            <a:picLocks noChangeAspect="1" noChangeArrowheads="1"/>
          </p:cNvPicPr>
          <p:nvPr/>
        </p:nvPicPr>
        <p:blipFill>
          <a:blip r:embed="rId4"/>
          <a:srcRect/>
          <a:stretch>
            <a:fillRect/>
          </a:stretch>
        </p:blipFill>
        <p:spPr bwMode="auto">
          <a:xfrm>
            <a:off x="2819400" y="3581400"/>
            <a:ext cx="3657600" cy="2743200"/>
          </a:xfrm>
          <a:prstGeom prst="rect">
            <a:avLst/>
          </a:prstGeom>
          <a:noFill/>
          <a:ln w="9525">
            <a:noFill/>
            <a:miter lim="800000"/>
            <a:headEnd/>
            <a:tailEnd/>
          </a:ln>
        </p:spPr>
      </p:pic>
      <p:pic>
        <p:nvPicPr>
          <p:cNvPr id="45064" name="Picture 14" descr="IMG_5253"/>
          <p:cNvPicPr preferRelativeResize="0">
            <a:picLocks noChangeAspect="1" noChangeArrowheads="1"/>
          </p:cNvPicPr>
          <p:nvPr/>
        </p:nvPicPr>
        <p:blipFill>
          <a:blip r:embed="rId5"/>
          <a:srcRect/>
          <a:stretch>
            <a:fillRect/>
          </a:stretch>
        </p:blipFill>
        <p:spPr bwMode="auto">
          <a:xfrm>
            <a:off x="0" y="762000"/>
            <a:ext cx="2743200" cy="3657600"/>
          </a:xfrm>
          <a:prstGeom prst="rect">
            <a:avLst/>
          </a:prstGeom>
          <a:noFill/>
          <a:ln w="9525">
            <a:noFill/>
            <a:miter lim="800000"/>
            <a:headEnd/>
            <a:tailEnd/>
          </a:ln>
        </p:spPr>
      </p:pic>
      <p:pic>
        <p:nvPicPr>
          <p:cNvPr id="45065" name="Picture 15" descr="IMG_5257"/>
          <p:cNvPicPr preferRelativeResize="0">
            <a:picLocks noChangeAspect="1" noChangeArrowheads="1"/>
          </p:cNvPicPr>
          <p:nvPr/>
        </p:nvPicPr>
        <p:blipFill>
          <a:blip r:embed="rId6"/>
          <a:srcRect/>
          <a:stretch>
            <a:fillRect/>
          </a:stretch>
        </p:blipFill>
        <p:spPr bwMode="auto">
          <a:xfrm>
            <a:off x="6572250" y="762000"/>
            <a:ext cx="2571750" cy="3429000"/>
          </a:xfrm>
          <a:prstGeom prst="rect">
            <a:avLst/>
          </a:prstGeom>
          <a:noFill/>
          <a:ln w="9525">
            <a:noFill/>
            <a:miter lim="800000"/>
            <a:headEnd/>
            <a:tailEnd/>
          </a:ln>
        </p:spPr>
      </p:pic>
      <p:pic>
        <p:nvPicPr>
          <p:cNvPr id="45066" name="Picture 16" descr="IMG_5258"/>
          <p:cNvPicPr preferRelativeResize="0">
            <a:picLocks noChangeAspect="1" noChangeArrowheads="1"/>
          </p:cNvPicPr>
          <p:nvPr/>
        </p:nvPicPr>
        <p:blipFill>
          <a:blip r:embed="rId7"/>
          <a:srcRect/>
          <a:stretch>
            <a:fillRect/>
          </a:stretch>
        </p:blipFill>
        <p:spPr bwMode="auto">
          <a:xfrm>
            <a:off x="6553200" y="4267200"/>
            <a:ext cx="25908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228600"/>
            <a:ext cx="9144000" cy="4572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46083" name="Text Box 3"/>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r>
              <a:rPr lang="en-US"/>
              <a:t>SAFETY ACTIVITIES </a:t>
            </a:r>
          </a:p>
        </p:txBody>
      </p:sp>
      <p:sp>
        <p:nvSpPr>
          <p:cNvPr id="46084"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pic>
        <p:nvPicPr>
          <p:cNvPr id="46085" name="Picture 14" descr="IMG_5349"/>
          <p:cNvPicPr preferRelativeResize="0">
            <a:picLocks noChangeAspect="1" noChangeArrowheads="1"/>
          </p:cNvPicPr>
          <p:nvPr/>
        </p:nvPicPr>
        <p:blipFill>
          <a:blip r:embed="rId2"/>
          <a:srcRect/>
          <a:stretch>
            <a:fillRect/>
          </a:stretch>
        </p:blipFill>
        <p:spPr bwMode="auto">
          <a:xfrm>
            <a:off x="533400" y="990600"/>
            <a:ext cx="2114550" cy="2819400"/>
          </a:xfrm>
          <a:prstGeom prst="rect">
            <a:avLst/>
          </a:prstGeom>
          <a:noFill/>
          <a:ln w="9525">
            <a:noFill/>
            <a:miter lim="800000"/>
            <a:headEnd/>
            <a:tailEnd/>
          </a:ln>
        </p:spPr>
      </p:pic>
      <p:pic>
        <p:nvPicPr>
          <p:cNvPr id="46086" name="Picture 15" descr="IMG_5353"/>
          <p:cNvPicPr preferRelativeResize="0">
            <a:picLocks noChangeAspect="1" noChangeArrowheads="1"/>
          </p:cNvPicPr>
          <p:nvPr/>
        </p:nvPicPr>
        <p:blipFill>
          <a:blip r:embed="rId3"/>
          <a:srcRect/>
          <a:stretch>
            <a:fillRect/>
          </a:stretch>
        </p:blipFill>
        <p:spPr bwMode="auto">
          <a:xfrm>
            <a:off x="2743200" y="990600"/>
            <a:ext cx="2114550" cy="2819400"/>
          </a:xfrm>
          <a:prstGeom prst="rect">
            <a:avLst/>
          </a:prstGeom>
          <a:noFill/>
          <a:ln w="9525">
            <a:noFill/>
            <a:miter lim="800000"/>
            <a:headEnd/>
            <a:tailEnd/>
          </a:ln>
        </p:spPr>
      </p:pic>
      <p:pic>
        <p:nvPicPr>
          <p:cNvPr id="46087" name="Picture 16" descr="IMG_5339"/>
          <p:cNvPicPr preferRelativeResize="0">
            <a:picLocks noChangeAspect="1" noChangeArrowheads="1"/>
          </p:cNvPicPr>
          <p:nvPr/>
        </p:nvPicPr>
        <p:blipFill>
          <a:blip r:embed="rId4"/>
          <a:srcRect/>
          <a:stretch>
            <a:fillRect/>
          </a:stretch>
        </p:blipFill>
        <p:spPr bwMode="auto">
          <a:xfrm>
            <a:off x="2743200" y="3886200"/>
            <a:ext cx="2114550" cy="2819400"/>
          </a:xfrm>
          <a:prstGeom prst="rect">
            <a:avLst/>
          </a:prstGeom>
          <a:noFill/>
          <a:ln w="9525">
            <a:noFill/>
            <a:miter lim="800000"/>
            <a:headEnd/>
            <a:tailEnd/>
          </a:ln>
        </p:spPr>
      </p:pic>
      <p:pic>
        <p:nvPicPr>
          <p:cNvPr id="46088" name="Picture 17" descr="IMG_5343"/>
          <p:cNvPicPr preferRelativeResize="0">
            <a:picLocks noChangeAspect="1" noChangeArrowheads="1"/>
          </p:cNvPicPr>
          <p:nvPr/>
        </p:nvPicPr>
        <p:blipFill>
          <a:blip r:embed="rId5"/>
          <a:srcRect/>
          <a:stretch>
            <a:fillRect/>
          </a:stretch>
        </p:blipFill>
        <p:spPr bwMode="auto">
          <a:xfrm>
            <a:off x="4953000" y="3886200"/>
            <a:ext cx="211455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228600"/>
            <a:ext cx="9144000" cy="4572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47107" name="Text Box 3"/>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r>
              <a:rPr lang="en-US"/>
              <a:t>SAFETY ACTIVITIES </a:t>
            </a:r>
          </a:p>
        </p:txBody>
      </p:sp>
      <p:sp>
        <p:nvSpPr>
          <p:cNvPr id="47108"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pic>
        <p:nvPicPr>
          <p:cNvPr id="47109" name="Picture 10" descr="IMG_5082"/>
          <p:cNvPicPr preferRelativeResize="0">
            <a:picLocks noChangeAspect="1" noChangeArrowheads="1"/>
          </p:cNvPicPr>
          <p:nvPr/>
        </p:nvPicPr>
        <p:blipFill>
          <a:blip r:embed="rId2"/>
          <a:srcRect/>
          <a:stretch>
            <a:fillRect/>
          </a:stretch>
        </p:blipFill>
        <p:spPr bwMode="auto">
          <a:xfrm>
            <a:off x="533400" y="838200"/>
            <a:ext cx="3886200" cy="2914650"/>
          </a:xfrm>
          <a:prstGeom prst="rect">
            <a:avLst/>
          </a:prstGeom>
          <a:noFill/>
          <a:ln w="9525">
            <a:noFill/>
            <a:miter lim="800000"/>
            <a:headEnd/>
            <a:tailEnd/>
          </a:ln>
        </p:spPr>
      </p:pic>
      <p:pic>
        <p:nvPicPr>
          <p:cNvPr id="47110" name="Picture 11" descr="IMG_5083"/>
          <p:cNvPicPr preferRelativeResize="0">
            <a:picLocks noChangeAspect="1" noChangeArrowheads="1"/>
          </p:cNvPicPr>
          <p:nvPr/>
        </p:nvPicPr>
        <p:blipFill>
          <a:blip r:embed="rId3"/>
          <a:srcRect/>
          <a:stretch>
            <a:fillRect/>
          </a:stretch>
        </p:blipFill>
        <p:spPr bwMode="auto">
          <a:xfrm>
            <a:off x="4495800" y="838200"/>
            <a:ext cx="3886200" cy="2914650"/>
          </a:xfrm>
          <a:prstGeom prst="rect">
            <a:avLst/>
          </a:prstGeom>
          <a:noFill/>
          <a:ln w="9525">
            <a:noFill/>
            <a:miter lim="800000"/>
            <a:headEnd/>
            <a:tailEnd/>
          </a:ln>
        </p:spPr>
      </p:pic>
      <p:pic>
        <p:nvPicPr>
          <p:cNvPr id="47111" name="Picture 12" descr="IMG_3523"/>
          <p:cNvPicPr preferRelativeResize="0">
            <a:picLocks noChangeAspect="1" noChangeArrowheads="1"/>
          </p:cNvPicPr>
          <p:nvPr/>
        </p:nvPicPr>
        <p:blipFill>
          <a:blip r:embed="rId4"/>
          <a:srcRect/>
          <a:stretch>
            <a:fillRect/>
          </a:stretch>
        </p:blipFill>
        <p:spPr bwMode="auto">
          <a:xfrm>
            <a:off x="533400" y="3810000"/>
            <a:ext cx="3886200" cy="2914650"/>
          </a:xfrm>
          <a:prstGeom prst="rect">
            <a:avLst/>
          </a:prstGeom>
          <a:noFill/>
          <a:ln w="9525">
            <a:noFill/>
            <a:miter lim="800000"/>
            <a:headEnd/>
            <a:tailEnd/>
          </a:ln>
        </p:spPr>
      </p:pic>
      <p:pic>
        <p:nvPicPr>
          <p:cNvPr id="47112" name="Picture 13" descr="IMG_3464"/>
          <p:cNvPicPr preferRelativeResize="0">
            <a:picLocks noChangeAspect="1" noChangeArrowheads="1"/>
          </p:cNvPicPr>
          <p:nvPr/>
        </p:nvPicPr>
        <p:blipFill>
          <a:blip r:embed="rId5"/>
          <a:srcRect/>
          <a:stretch>
            <a:fillRect/>
          </a:stretch>
        </p:blipFill>
        <p:spPr bwMode="auto">
          <a:xfrm>
            <a:off x="4495800" y="3810000"/>
            <a:ext cx="3886200"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228600"/>
            <a:ext cx="9144000" cy="4572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48131" name="Text Box 3"/>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r>
              <a:rPr lang="en-US"/>
              <a:t>SAFETY ACTIVITIES </a:t>
            </a:r>
          </a:p>
        </p:txBody>
      </p:sp>
      <p:sp>
        <p:nvSpPr>
          <p:cNvPr id="48132"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pic>
        <p:nvPicPr>
          <p:cNvPr id="48133" name="Picture 9" descr="IMG_5279"/>
          <p:cNvPicPr preferRelativeResize="0">
            <a:picLocks noChangeAspect="1" noChangeArrowheads="1"/>
          </p:cNvPicPr>
          <p:nvPr/>
        </p:nvPicPr>
        <p:blipFill>
          <a:blip r:embed="rId2"/>
          <a:srcRect/>
          <a:stretch>
            <a:fillRect/>
          </a:stretch>
        </p:blipFill>
        <p:spPr bwMode="auto">
          <a:xfrm>
            <a:off x="533400" y="838200"/>
            <a:ext cx="3657600" cy="2743200"/>
          </a:xfrm>
          <a:prstGeom prst="rect">
            <a:avLst/>
          </a:prstGeom>
          <a:noFill/>
          <a:ln w="9525">
            <a:noFill/>
            <a:miter lim="800000"/>
            <a:headEnd/>
            <a:tailEnd/>
          </a:ln>
        </p:spPr>
      </p:pic>
      <p:pic>
        <p:nvPicPr>
          <p:cNvPr id="48134" name="Picture 10" descr="IMG_5277"/>
          <p:cNvPicPr preferRelativeResize="0">
            <a:picLocks noChangeAspect="1" noChangeArrowheads="1"/>
          </p:cNvPicPr>
          <p:nvPr/>
        </p:nvPicPr>
        <p:blipFill>
          <a:blip r:embed="rId3"/>
          <a:srcRect/>
          <a:stretch>
            <a:fillRect/>
          </a:stretch>
        </p:blipFill>
        <p:spPr bwMode="auto">
          <a:xfrm>
            <a:off x="4267200" y="838200"/>
            <a:ext cx="3657600" cy="2743200"/>
          </a:xfrm>
          <a:prstGeom prst="rect">
            <a:avLst/>
          </a:prstGeom>
          <a:noFill/>
          <a:ln w="9525">
            <a:noFill/>
            <a:miter lim="800000"/>
            <a:headEnd/>
            <a:tailEnd/>
          </a:ln>
        </p:spPr>
      </p:pic>
      <p:pic>
        <p:nvPicPr>
          <p:cNvPr id="48135" name="Picture 11" descr="IMG_5276"/>
          <p:cNvPicPr preferRelativeResize="0">
            <a:picLocks noChangeAspect="1" noChangeArrowheads="1"/>
          </p:cNvPicPr>
          <p:nvPr/>
        </p:nvPicPr>
        <p:blipFill>
          <a:blip r:embed="rId4"/>
          <a:srcRect/>
          <a:stretch>
            <a:fillRect/>
          </a:stretch>
        </p:blipFill>
        <p:spPr bwMode="auto">
          <a:xfrm>
            <a:off x="533400" y="3657600"/>
            <a:ext cx="3657600" cy="2743200"/>
          </a:xfrm>
          <a:prstGeom prst="rect">
            <a:avLst/>
          </a:prstGeom>
          <a:noFill/>
          <a:ln w="9525">
            <a:noFill/>
            <a:miter lim="800000"/>
            <a:headEnd/>
            <a:tailEnd/>
          </a:ln>
        </p:spPr>
      </p:pic>
      <p:pic>
        <p:nvPicPr>
          <p:cNvPr id="48136" name="Picture 12" descr="IMG_5274"/>
          <p:cNvPicPr preferRelativeResize="0">
            <a:picLocks noChangeAspect="1" noChangeArrowheads="1"/>
          </p:cNvPicPr>
          <p:nvPr/>
        </p:nvPicPr>
        <p:blipFill>
          <a:blip r:embed="rId5"/>
          <a:srcRect/>
          <a:stretch>
            <a:fillRect/>
          </a:stretch>
        </p:blipFill>
        <p:spPr bwMode="auto">
          <a:xfrm>
            <a:off x="4267200" y="3657600"/>
            <a:ext cx="3657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0" y="228600"/>
            <a:ext cx="9144000" cy="4572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endParaRPr lang="en-US"/>
          </a:p>
        </p:txBody>
      </p:sp>
      <p:sp>
        <p:nvSpPr>
          <p:cNvPr id="49155" name="Text Box 3"/>
          <p:cNvSpPr txBox="1">
            <a:spLocks noChangeArrowheads="1"/>
          </p:cNvSpPr>
          <p:nvPr/>
        </p:nvSpPr>
        <p:spPr bwMode="auto">
          <a:xfrm>
            <a:off x="457200" y="304800"/>
            <a:ext cx="8686800" cy="366713"/>
          </a:xfrm>
          <a:prstGeom prst="rect">
            <a:avLst/>
          </a:prstGeom>
          <a:noFill/>
          <a:ln w="9525">
            <a:noFill/>
            <a:miter lim="800000"/>
            <a:headEnd/>
            <a:tailEnd/>
          </a:ln>
        </p:spPr>
        <p:txBody>
          <a:bodyPr>
            <a:spAutoFit/>
          </a:bodyPr>
          <a:lstStyle/>
          <a:p>
            <a:r>
              <a:rPr lang="en-US"/>
              <a:t>SAFETY ACTIVITIES </a:t>
            </a:r>
          </a:p>
        </p:txBody>
      </p:sp>
      <p:sp>
        <p:nvSpPr>
          <p:cNvPr id="49156" name="AutoShape 4"/>
          <p:cNvSpPr>
            <a:spLocks noChangeArrowheads="1"/>
          </p:cNvSpPr>
          <p:nvPr/>
        </p:nvSpPr>
        <p:spPr bwMode="auto">
          <a:xfrm>
            <a:off x="0" y="304800"/>
            <a:ext cx="381000" cy="304800"/>
          </a:xfrm>
          <a:prstGeom prst="rightArrow">
            <a:avLst>
              <a:gd name="adj1" fmla="val 50000"/>
              <a:gd name="adj2" fmla="val 31250"/>
            </a:avLst>
          </a:prstGeom>
          <a:solidFill>
            <a:schemeClr val="hlink"/>
          </a:solidFill>
          <a:ln w="9525">
            <a:noFill/>
            <a:miter lim="800000"/>
            <a:headEnd/>
            <a:tailEnd/>
          </a:ln>
        </p:spPr>
        <p:txBody>
          <a:bodyPr wrap="none" anchor="ctr"/>
          <a:lstStyle/>
          <a:p>
            <a:endParaRPr lang="en-US"/>
          </a:p>
        </p:txBody>
      </p:sp>
      <p:pic>
        <p:nvPicPr>
          <p:cNvPr id="49157" name="Picture 10" descr="IMG_5268"/>
          <p:cNvPicPr preferRelativeResize="0">
            <a:picLocks noChangeAspect="1" noChangeArrowheads="1"/>
          </p:cNvPicPr>
          <p:nvPr/>
        </p:nvPicPr>
        <p:blipFill>
          <a:blip r:embed="rId2"/>
          <a:srcRect/>
          <a:stretch>
            <a:fillRect/>
          </a:stretch>
        </p:blipFill>
        <p:spPr bwMode="auto">
          <a:xfrm>
            <a:off x="457200" y="1295400"/>
            <a:ext cx="5273675" cy="3956050"/>
          </a:xfrm>
          <a:prstGeom prst="rect">
            <a:avLst/>
          </a:prstGeom>
          <a:noFill/>
          <a:ln w="9525">
            <a:noFill/>
            <a:miter lim="800000"/>
            <a:headEnd/>
            <a:tailEnd/>
          </a:ln>
        </p:spPr>
      </p:pic>
      <p:pic>
        <p:nvPicPr>
          <p:cNvPr id="49158" name="Picture 12" descr="IMG_5265"/>
          <p:cNvPicPr preferRelativeResize="0">
            <a:picLocks noChangeAspect="1" noChangeArrowheads="1"/>
          </p:cNvPicPr>
          <p:nvPr/>
        </p:nvPicPr>
        <p:blipFill>
          <a:blip r:embed="rId3"/>
          <a:srcRect/>
          <a:stretch>
            <a:fillRect/>
          </a:stretch>
        </p:blipFill>
        <p:spPr bwMode="auto">
          <a:xfrm>
            <a:off x="5791200" y="1295400"/>
            <a:ext cx="29718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6" descr="sky-31"/>
          <p:cNvPicPr>
            <a:picLocks noChangeAspect="1" noChangeArrowheads="1"/>
          </p:cNvPicPr>
          <p:nvPr/>
        </p:nvPicPr>
        <p:blipFill>
          <a:blip r:embed="rId2"/>
          <a:srcRect/>
          <a:stretch>
            <a:fillRect/>
          </a:stretch>
        </p:blipFill>
        <p:spPr bwMode="auto">
          <a:xfrm>
            <a:off x="0" y="0"/>
            <a:ext cx="9144000" cy="6835775"/>
          </a:xfrm>
          <a:prstGeom prst="rect">
            <a:avLst/>
          </a:prstGeom>
          <a:noFill/>
          <a:ln w="9525">
            <a:noFill/>
            <a:miter lim="800000"/>
            <a:headEnd/>
            <a:tailEnd/>
          </a:ln>
        </p:spPr>
      </p:pic>
      <p:sp>
        <p:nvSpPr>
          <p:cNvPr id="50179" name="Text Box 2"/>
          <p:cNvSpPr txBox="1">
            <a:spLocks noChangeArrowheads="1"/>
          </p:cNvSpPr>
          <p:nvPr/>
        </p:nvSpPr>
        <p:spPr bwMode="auto">
          <a:xfrm>
            <a:off x="1752600" y="2743200"/>
            <a:ext cx="5715000" cy="1098550"/>
          </a:xfrm>
          <a:prstGeom prst="rect">
            <a:avLst/>
          </a:prstGeom>
          <a:noFill/>
          <a:ln w="9525">
            <a:noFill/>
            <a:miter lim="800000"/>
            <a:headEnd/>
            <a:tailEnd/>
          </a:ln>
        </p:spPr>
        <p:txBody>
          <a:bodyPr>
            <a:spAutoFit/>
          </a:bodyPr>
          <a:lstStyle/>
          <a:p>
            <a:pPr marL="342900" indent="-342900" algn="ctr"/>
            <a:r>
              <a:rPr lang="en-US" sz="6600" b="1" i="1">
                <a:solidFill>
                  <a:schemeClr val="bg1"/>
                </a:solidFill>
                <a:latin typeface="Kozuka Mincho Pro H" pitchFamily="18" charset="-128"/>
              </a:rPr>
              <a:t>Thank you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5" descr="Mission statement"/>
          <p:cNvPicPr>
            <a:picLocks noChangeAspect="1" noChangeArrowheads="1"/>
          </p:cNvPicPr>
          <p:nvPr/>
        </p:nvPicPr>
        <p:blipFill>
          <a:blip r:embed="rId2"/>
          <a:srcRect/>
          <a:stretch>
            <a:fillRect/>
          </a:stretch>
        </p:blipFill>
        <p:spPr bwMode="auto">
          <a:xfrm>
            <a:off x="-3175" y="-3175"/>
            <a:ext cx="9151938" cy="686593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2" descr="BOTTOM"/>
          <p:cNvPicPr>
            <a:picLocks noChangeAspect="1" noChangeArrowheads="1"/>
          </p:cNvPicPr>
          <p:nvPr/>
        </p:nvPicPr>
        <p:blipFill>
          <a:blip r:embed="rId2"/>
          <a:srcRect/>
          <a:stretch>
            <a:fillRect/>
          </a:stretch>
        </p:blipFill>
        <p:spPr bwMode="auto">
          <a:xfrm>
            <a:off x="2590800" y="3740150"/>
            <a:ext cx="6553200" cy="3117850"/>
          </a:xfrm>
          <a:prstGeom prst="rect">
            <a:avLst/>
          </a:prstGeom>
          <a:noFill/>
          <a:ln w="9525">
            <a:noFill/>
            <a:miter lim="800000"/>
            <a:headEnd/>
            <a:tailEnd/>
          </a:ln>
        </p:spPr>
      </p:pic>
      <p:sp>
        <p:nvSpPr>
          <p:cNvPr id="7171" name="Rectangle 10"/>
          <p:cNvSpPr>
            <a:spLocks noChangeArrowheads="1"/>
          </p:cNvSpPr>
          <p:nvPr/>
        </p:nvSpPr>
        <p:spPr bwMode="auto">
          <a:xfrm>
            <a:off x="2590800" y="228600"/>
            <a:ext cx="6477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sp>
        <p:nvSpPr>
          <p:cNvPr id="7172" name="AutoShape 11"/>
          <p:cNvSpPr>
            <a:spLocks noChangeArrowheads="1"/>
          </p:cNvSpPr>
          <p:nvPr/>
        </p:nvSpPr>
        <p:spPr bwMode="auto">
          <a:xfrm>
            <a:off x="2590800" y="334963"/>
            <a:ext cx="457200" cy="304800"/>
          </a:xfrm>
          <a:prstGeom prst="rightArrow">
            <a:avLst>
              <a:gd name="adj1" fmla="val 50000"/>
              <a:gd name="adj2" fmla="val 37500"/>
            </a:avLst>
          </a:prstGeom>
          <a:solidFill>
            <a:schemeClr val="hlink"/>
          </a:solidFill>
          <a:ln w="9525">
            <a:noFill/>
            <a:miter lim="800000"/>
            <a:headEnd/>
            <a:tailEnd/>
          </a:ln>
        </p:spPr>
        <p:txBody>
          <a:bodyPr wrap="none" anchor="ctr"/>
          <a:lstStyle/>
          <a:p>
            <a:endParaRPr lang="en-US"/>
          </a:p>
        </p:txBody>
      </p:sp>
      <p:pic>
        <p:nvPicPr>
          <p:cNvPr id="7173" name="Picture 9" descr="template 1"/>
          <p:cNvPicPr>
            <a:picLocks noChangeAspect="1" noChangeArrowheads="1"/>
          </p:cNvPicPr>
          <p:nvPr/>
        </p:nvPicPr>
        <p:blipFill>
          <a:blip r:embed="rId3"/>
          <a:srcRect/>
          <a:stretch>
            <a:fillRect/>
          </a:stretch>
        </p:blipFill>
        <p:spPr bwMode="auto">
          <a:xfrm>
            <a:off x="0" y="0"/>
            <a:ext cx="2628900" cy="6865938"/>
          </a:xfrm>
          <a:prstGeom prst="rect">
            <a:avLst/>
          </a:prstGeom>
          <a:noFill/>
          <a:ln w="9525">
            <a:noFill/>
            <a:miter lim="800000"/>
            <a:headEnd/>
            <a:tailEnd/>
          </a:ln>
        </p:spPr>
      </p:pic>
      <p:sp>
        <p:nvSpPr>
          <p:cNvPr id="7174" name="Rectangle 3"/>
          <p:cNvSpPr>
            <a:spLocks noGrp="1" noChangeArrowheads="1"/>
          </p:cNvSpPr>
          <p:nvPr>
            <p:ph type="body" idx="1"/>
          </p:nvPr>
        </p:nvSpPr>
        <p:spPr>
          <a:xfrm>
            <a:off x="2895600" y="838200"/>
            <a:ext cx="6096000" cy="5791200"/>
          </a:xfrm>
        </p:spPr>
        <p:txBody>
          <a:bodyPr/>
          <a:lstStyle/>
          <a:p>
            <a:pPr eaLnBrk="1" hangingPunct="1">
              <a:spcBef>
                <a:spcPct val="40000"/>
              </a:spcBef>
              <a:buFontTx/>
              <a:buNone/>
            </a:pPr>
            <a:r>
              <a:rPr lang="en-US" sz="1400" b="1" dirty="0" smtClean="0">
                <a:solidFill>
                  <a:schemeClr val="accent2"/>
                </a:solidFill>
              </a:rPr>
              <a:t>Air-conditioning and Mechanical Ventilation</a:t>
            </a:r>
          </a:p>
          <a:p>
            <a:pPr eaLnBrk="1" hangingPunct="1">
              <a:spcBef>
                <a:spcPct val="40000"/>
              </a:spcBef>
            </a:pPr>
            <a:r>
              <a:rPr lang="en-US" sz="1400" dirty="0" smtClean="0"/>
              <a:t>Design and Build Air-conditioning and Mechanical Ventilation System</a:t>
            </a:r>
          </a:p>
          <a:p>
            <a:pPr eaLnBrk="1" hangingPunct="1">
              <a:spcBef>
                <a:spcPct val="40000"/>
              </a:spcBef>
            </a:pPr>
            <a:r>
              <a:rPr lang="en-US" sz="1400" dirty="0" smtClean="0"/>
              <a:t>Central Chilled Water Air-conditioning System for Office Buildings, Hotels, Retail, Industrial Buildings and Industrial Plants</a:t>
            </a:r>
          </a:p>
          <a:p>
            <a:pPr eaLnBrk="1" hangingPunct="1">
              <a:spcBef>
                <a:spcPct val="40000"/>
              </a:spcBef>
            </a:pPr>
            <a:r>
              <a:rPr lang="en-US" sz="1400" dirty="0" smtClean="0"/>
              <a:t>Thermal Energy Storage System</a:t>
            </a:r>
          </a:p>
          <a:p>
            <a:pPr eaLnBrk="1" hangingPunct="1">
              <a:spcBef>
                <a:spcPct val="40000"/>
              </a:spcBef>
            </a:pPr>
            <a:r>
              <a:rPr lang="en-US" sz="1400" dirty="0" smtClean="0"/>
              <a:t>Split, VRV  Air-conditioning System for Office Buildings, Residential and Industrial Plants</a:t>
            </a:r>
          </a:p>
          <a:p>
            <a:pPr eaLnBrk="1" hangingPunct="1">
              <a:spcBef>
                <a:spcPct val="40000"/>
              </a:spcBef>
            </a:pPr>
            <a:r>
              <a:rPr lang="en-US" sz="1400" dirty="0" smtClean="0"/>
              <a:t>Air-conditioning and Mechanical Ventilation System for Luxurious Resorts incorporating Heat Recovery System</a:t>
            </a:r>
          </a:p>
          <a:p>
            <a:pPr eaLnBrk="1" hangingPunct="1">
              <a:spcBef>
                <a:spcPct val="40000"/>
              </a:spcBef>
            </a:pPr>
            <a:r>
              <a:rPr lang="en-US" sz="1400" dirty="0" smtClean="0"/>
              <a:t>Smoke Control System</a:t>
            </a:r>
          </a:p>
          <a:p>
            <a:pPr eaLnBrk="1" hangingPunct="1">
              <a:spcBef>
                <a:spcPct val="40000"/>
              </a:spcBef>
            </a:pPr>
            <a:r>
              <a:rPr lang="en-US" sz="1400" dirty="0" smtClean="0"/>
              <a:t>Energy Efficient Air-conditioning System </a:t>
            </a:r>
          </a:p>
          <a:p>
            <a:pPr eaLnBrk="1" hangingPunct="1">
              <a:spcBef>
                <a:spcPct val="40000"/>
              </a:spcBef>
              <a:buFontTx/>
              <a:buNone/>
            </a:pPr>
            <a:r>
              <a:rPr lang="en-US" sz="1400" b="1" dirty="0" smtClean="0">
                <a:solidFill>
                  <a:schemeClr val="accent2"/>
                </a:solidFill>
              </a:rPr>
              <a:t>Electrical Services</a:t>
            </a:r>
          </a:p>
          <a:p>
            <a:pPr eaLnBrk="1" hangingPunct="1">
              <a:spcBef>
                <a:spcPct val="40000"/>
              </a:spcBef>
            </a:pPr>
            <a:r>
              <a:rPr lang="en-US" sz="1400" dirty="0" smtClean="0"/>
              <a:t>Design and Build High Tension and Low Voltages Electrical System</a:t>
            </a:r>
          </a:p>
          <a:p>
            <a:pPr eaLnBrk="1" hangingPunct="1">
              <a:spcBef>
                <a:spcPct val="40000"/>
              </a:spcBef>
            </a:pPr>
            <a:r>
              <a:rPr lang="en-US" sz="1400" dirty="0" smtClean="0"/>
              <a:t>High Tension Electrical System for Office Buildings, Hotels, Retail, Industrial </a:t>
            </a:r>
          </a:p>
          <a:p>
            <a:pPr eaLnBrk="1" hangingPunct="1">
              <a:spcBef>
                <a:spcPct val="40000"/>
              </a:spcBef>
            </a:pPr>
            <a:r>
              <a:rPr lang="en-US" sz="1400" dirty="0" smtClean="0"/>
              <a:t>Low Tension Electrical System for Office Buildings, Hotels, Retail, Industrial Buildings and Industrial Plants</a:t>
            </a:r>
          </a:p>
          <a:p>
            <a:pPr eaLnBrk="1" hangingPunct="1">
              <a:spcBef>
                <a:spcPct val="40000"/>
              </a:spcBef>
            </a:pPr>
            <a:r>
              <a:rPr lang="en-US" sz="1400" dirty="0" smtClean="0"/>
              <a:t>Extra Low Voltage System comprising of CCTV System, Public Address System, Telephone system, Data system, Access System </a:t>
            </a:r>
          </a:p>
        </p:txBody>
      </p:sp>
      <p:sp>
        <p:nvSpPr>
          <p:cNvPr id="7175" name="Rectangle 4"/>
          <p:cNvSpPr>
            <a:spLocks noGrp="1" noChangeArrowheads="1"/>
          </p:cNvSpPr>
          <p:nvPr>
            <p:ph type="title"/>
          </p:nvPr>
        </p:nvSpPr>
        <p:spPr>
          <a:xfrm>
            <a:off x="3200400" y="304800"/>
            <a:ext cx="5486400" cy="411163"/>
          </a:xfrm>
        </p:spPr>
        <p:txBody>
          <a:bodyPr/>
          <a:lstStyle/>
          <a:p>
            <a:pPr algn="l" eaLnBrk="1" hangingPunct="1"/>
            <a:r>
              <a:rPr lang="en-US" sz="2000" b="1" smtClean="0">
                <a:solidFill>
                  <a:schemeClr val="accent2"/>
                </a:solidFill>
              </a:rPr>
              <a:t>VTE SERVICES</a:t>
            </a:r>
          </a:p>
        </p:txBody>
      </p:sp>
      <p:pic>
        <p:nvPicPr>
          <p:cNvPr id="7176" name="Picture 6" descr="pic 2"/>
          <p:cNvPicPr>
            <a:picLocks noChangeAspect="1" noChangeArrowheads="1"/>
          </p:cNvPicPr>
          <p:nvPr/>
        </p:nvPicPr>
        <p:blipFill>
          <a:blip r:embed="rId4"/>
          <a:srcRect/>
          <a:stretch>
            <a:fillRect/>
          </a:stretch>
        </p:blipFill>
        <p:spPr bwMode="auto">
          <a:xfrm>
            <a:off x="0" y="1943100"/>
            <a:ext cx="2620963" cy="49149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6" descr="BOTTOM"/>
          <p:cNvPicPr>
            <a:picLocks noChangeAspect="1" noChangeArrowheads="1"/>
          </p:cNvPicPr>
          <p:nvPr/>
        </p:nvPicPr>
        <p:blipFill>
          <a:blip r:embed="rId2"/>
          <a:srcRect/>
          <a:stretch>
            <a:fillRect/>
          </a:stretch>
        </p:blipFill>
        <p:spPr bwMode="auto">
          <a:xfrm>
            <a:off x="2590800" y="3740150"/>
            <a:ext cx="6553200" cy="3117850"/>
          </a:xfrm>
          <a:prstGeom prst="rect">
            <a:avLst/>
          </a:prstGeom>
          <a:noFill/>
          <a:ln w="9525">
            <a:noFill/>
            <a:miter lim="800000"/>
            <a:headEnd/>
            <a:tailEnd/>
          </a:ln>
        </p:spPr>
      </p:pic>
      <p:sp>
        <p:nvSpPr>
          <p:cNvPr id="8195" name="Rectangle 12"/>
          <p:cNvSpPr>
            <a:spLocks noChangeArrowheads="1"/>
          </p:cNvSpPr>
          <p:nvPr/>
        </p:nvSpPr>
        <p:spPr bwMode="auto">
          <a:xfrm>
            <a:off x="2590800" y="228600"/>
            <a:ext cx="6477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sp>
        <p:nvSpPr>
          <p:cNvPr id="8196" name="AutoShape 13"/>
          <p:cNvSpPr>
            <a:spLocks noChangeArrowheads="1"/>
          </p:cNvSpPr>
          <p:nvPr/>
        </p:nvSpPr>
        <p:spPr bwMode="auto">
          <a:xfrm>
            <a:off x="2590800" y="334963"/>
            <a:ext cx="457200" cy="304800"/>
          </a:xfrm>
          <a:prstGeom prst="rightArrow">
            <a:avLst>
              <a:gd name="adj1" fmla="val 50000"/>
              <a:gd name="adj2" fmla="val 37500"/>
            </a:avLst>
          </a:prstGeom>
          <a:solidFill>
            <a:schemeClr val="hlink"/>
          </a:solidFill>
          <a:ln w="9525">
            <a:noFill/>
            <a:miter lim="800000"/>
            <a:headEnd/>
            <a:tailEnd/>
          </a:ln>
        </p:spPr>
        <p:txBody>
          <a:bodyPr wrap="none" anchor="ctr"/>
          <a:lstStyle/>
          <a:p>
            <a:endParaRPr lang="en-US"/>
          </a:p>
        </p:txBody>
      </p:sp>
      <p:pic>
        <p:nvPicPr>
          <p:cNvPr id="8197" name="Picture 15" descr="template 1"/>
          <p:cNvPicPr>
            <a:picLocks noChangeAspect="1" noChangeArrowheads="1"/>
          </p:cNvPicPr>
          <p:nvPr/>
        </p:nvPicPr>
        <p:blipFill>
          <a:blip r:embed="rId3"/>
          <a:srcRect/>
          <a:stretch>
            <a:fillRect/>
          </a:stretch>
        </p:blipFill>
        <p:spPr bwMode="auto">
          <a:xfrm>
            <a:off x="0" y="0"/>
            <a:ext cx="2628900" cy="6865938"/>
          </a:xfrm>
          <a:prstGeom prst="rect">
            <a:avLst/>
          </a:prstGeom>
          <a:noFill/>
          <a:ln w="9525">
            <a:noFill/>
            <a:miter lim="800000"/>
            <a:headEnd/>
            <a:tailEnd/>
          </a:ln>
        </p:spPr>
      </p:pic>
      <p:sp>
        <p:nvSpPr>
          <p:cNvPr id="8198" name="Rectangle 3"/>
          <p:cNvSpPr>
            <a:spLocks noGrp="1" noChangeArrowheads="1"/>
          </p:cNvSpPr>
          <p:nvPr>
            <p:ph type="body" idx="1"/>
          </p:nvPr>
        </p:nvSpPr>
        <p:spPr>
          <a:xfrm>
            <a:off x="2895600" y="838200"/>
            <a:ext cx="6096000" cy="5791200"/>
          </a:xfrm>
        </p:spPr>
        <p:txBody>
          <a:bodyPr/>
          <a:lstStyle/>
          <a:p>
            <a:pPr eaLnBrk="1" hangingPunct="1">
              <a:spcBef>
                <a:spcPct val="45000"/>
              </a:spcBef>
              <a:buFontTx/>
              <a:buNone/>
            </a:pPr>
            <a:r>
              <a:rPr lang="en-US" sz="1400" b="1" smtClean="0">
                <a:solidFill>
                  <a:schemeClr val="accent2"/>
                </a:solidFill>
              </a:rPr>
              <a:t>Fire Prevention and Protection System </a:t>
            </a:r>
          </a:p>
          <a:p>
            <a:pPr eaLnBrk="1" hangingPunct="1">
              <a:spcBef>
                <a:spcPct val="45000"/>
              </a:spcBef>
            </a:pPr>
            <a:r>
              <a:rPr lang="en-US" sz="1400" smtClean="0"/>
              <a:t>Design and Build of Sprinkler System complying to international and Vietnamese Standards</a:t>
            </a:r>
          </a:p>
          <a:p>
            <a:pPr eaLnBrk="1" hangingPunct="1">
              <a:spcBef>
                <a:spcPct val="45000"/>
              </a:spcBef>
            </a:pPr>
            <a:r>
              <a:rPr lang="en-US" sz="1400" smtClean="0"/>
              <a:t>Sprinkler System for High Rise Offices, Hotels, Retail, Industrial Buildings and Industrial Plants</a:t>
            </a:r>
          </a:p>
          <a:p>
            <a:pPr eaLnBrk="1" hangingPunct="1">
              <a:spcBef>
                <a:spcPct val="45000"/>
              </a:spcBef>
            </a:pPr>
            <a:r>
              <a:rPr lang="en-US" sz="1400" smtClean="0"/>
              <a:t>Hose Reel System for High Rise Offices, Hotels, Retail, Industrial Buildings and Industrial Plants</a:t>
            </a:r>
          </a:p>
          <a:p>
            <a:pPr eaLnBrk="1" hangingPunct="1">
              <a:spcBef>
                <a:spcPct val="45000"/>
              </a:spcBef>
            </a:pPr>
            <a:r>
              <a:rPr lang="en-US" sz="1400" smtClean="0"/>
              <a:t>Wet and Dry Riser System for High Rise Offices, Hotels, Retail, Industrial Buildings and Industrial Plants</a:t>
            </a:r>
          </a:p>
          <a:p>
            <a:pPr eaLnBrk="1" hangingPunct="1">
              <a:spcBef>
                <a:spcPct val="45000"/>
              </a:spcBef>
            </a:pPr>
            <a:r>
              <a:rPr lang="en-US" sz="1400" smtClean="0"/>
              <a:t>Design and Build Fire Alarm System complying to the International and Vietnamese Standards.</a:t>
            </a:r>
          </a:p>
          <a:p>
            <a:pPr eaLnBrk="1" hangingPunct="1">
              <a:spcBef>
                <a:spcPct val="45000"/>
              </a:spcBef>
            </a:pPr>
            <a:r>
              <a:rPr lang="en-US" sz="1400" smtClean="0"/>
              <a:t>Installation of Fire Alarm System for High Rise Offices, Hotels, Retail, Industrial Buildings and Industrial Plants</a:t>
            </a:r>
          </a:p>
          <a:p>
            <a:pPr eaLnBrk="1" hangingPunct="1">
              <a:spcBef>
                <a:spcPct val="45000"/>
              </a:spcBef>
            </a:pPr>
            <a:r>
              <a:rPr lang="en-US" sz="1400" smtClean="0"/>
              <a:t>Design and Build Fire Suppression Systems Foam Systems, etc. for Data central.</a:t>
            </a:r>
          </a:p>
        </p:txBody>
      </p:sp>
      <p:pic>
        <p:nvPicPr>
          <p:cNvPr id="8199" name="Picture 6" descr="pic 3"/>
          <p:cNvPicPr>
            <a:picLocks noChangeAspect="1" noChangeArrowheads="1"/>
          </p:cNvPicPr>
          <p:nvPr/>
        </p:nvPicPr>
        <p:blipFill>
          <a:blip r:embed="rId4"/>
          <a:srcRect/>
          <a:stretch>
            <a:fillRect/>
          </a:stretch>
        </p:blipFill>
        <p:spPr bwMode="auto">
          <a:xfrm>
            <a:off x="0" y="1943100"/>
            <a:ext cx="2620963" cy="4914900"/>
          </a:xfrm>
          <a:prstGeom prst="rect">
            <a:avLst/>
          </a:prstGeom>
          <a:noFill/>
          <a:ln w="9525">
            <a:noFill/>
            <a:miter lim="800000"/>
            <a:headEnd/>
            <a:tailEnd/>
          </a:ln>
        </p:spPr>
      </p:pic>
      <p:sp>
        <p:nvSpPr>
          <p:cNvPr id="8200" name="Rectangle 14"/>
          <p:cNvSpPr>
            <a:spLocks noGrp="1" noChangeArrowheads="1"/>
          </p:cNvSpPr>
          <p:nvPr>
            <p:ph type="title"/>
          </p:nvPr>
        </p:nvSpPr>
        <p:spPr>
          <a:xfrm>
            <a:off x="3200400" y="274638"/>
            <a:ext cx="5486400" cy="411162"/>
          </a:xfrm>
          <a:noFill/>
        </p:spPr>
        <p:txBody>
          <a:bodyPr/>
          <a:lstStyle/>
          <a:p>
            <a:pPr algn="l" eaLnBrk="1" hangingPunct="1"/>
            <a:r>
              <a:rPr lang="en-US" sz="2000" b="1" smtClean="0">
                <a:solidFill>
                  <a:schemeClr val="accent2"/>
                </a:solidFill>
              </a:rPr>
              <a:t>VTE SERVICES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BOTTOM"/>
          <p:cNvPicPr>
            <a:picLocks noChangeAspect="1" noChangeArrowheads="1"/>
          </p:cNvPicPr>
          <p:nvPr/>
        </p:nvPicPr>
        <p:blipFill>
          <a:blip r:embed="rId2"/>
          <a:srcRect/>
          <a:stretch>
            <a:fillRect/>
          </a:stretch>
        </p:blipFill>
        <p:spPr bwMode="auto">
          <a:xfrm>
            <a:off x="2590800" y="3740150"/>
            <a:ext cx="6553200" cy="3117850"/>
          </a:xfrm>
          <a:prstGeom prst="rect">
            <a:avLst/>
          </a:prstGeom>
          <a:noFill/>
          <a:ln w="9525">
            <a:noFill/>
            <a:miter lim="800000"/>
            <a:headEnd/>
            <a:tailEnd/>
          </a:ln>
        </p:spPr>
      </p:pic>
      <p:sp>
        <p:nvSpPr>
          <p:cNvPr id="9219" name="Rectangle 3"/>
          <p:cNvSpPr>
            <a:spLocks noGrp="1" noChangeArrowheads="1"/>
          </p:cNvSpPr>
          <p:nvPr>
            <p:ph type="body" idx="1"/>
          </p:nvPr>
        </p:nvSpPr>
        <p:spPr>
          <a:xfrm>
            <a:off x="2895600" y="1066800"/>
            <a:ext cx="6096000" cy="5791200"/>
          </a:xfrm>
        </p:spPr>
        <p:txBody>
          <a:bodyPr/>
          <a:lstStyle/>
          <a:p>
            <a:pPr eaLnBrk="1" hangingPunct="1">
              <a:spcBef>
                <a:spcPct val="45000"/>
              </a:spcBef>
              <a:buFontTx/>
              <a:buNone/>
            </a:pPr>
            <a:r>
              <a:rPr lang="en-US" sz="1400" b="1" smtClean="0">
                <a:solidFill>
                  <a:schemeClr val="accent2"/>
                </a:solidFill>
              </a:rPr>
              <a:t>Plumbing and Sanitary Works</a:t>
            </a:r>
          </a:p>
          <a:p>
            <a:pPr eaLnBrk="1" hangingPunct="1">
              <a:spcBef>
                <a:spcPct val="45000"/>
              </a:spcBef>
            </a:pPr>
            <a:r>
              <a:rPr lang="en-US" sz="1400" smtClean="0"/>
              <a:t>Design and Build Cold Water and Hot Water Distribution System and Sanitary System complying to the local International Standards, Vietnamese Standards and WHO Standards</a:t>
            </a:r>
          </a:p>
          <a:p>
            <a:pPr eaLnBrk="1" hangingPunct="1">
              <a:spcBef>
                <a:spcPct val="45000"/>
              </a:spcBef>
            </a:pPr>
            <a:r>
              <a:rPr lang="en-US" sz="1400" smtClean="0"/>
              <a:t>Cold Water and Hot Water Distribution System consisting of Pumps, Water Tanks, Distribution Pipe work, etc. for Office Buildings, Hotels, Retail, Industrial Buildings and Industrial Plants</a:t>
            </a:r>
          </a:p>
          <a:p>
            <a:pPr eaLnBrk="1" hangingPunct="1">
              <a:spcBef>
                <a:spcPct val="45000"/>
              </a:spcBef>
            </a:pPr>
            <a:r>
              <a:rPr lang="en-US" sz="1400" smtClean="0"/>
              <a:t>Heat Pumps consisting of Storage Tanks, Calorifiers and Hot Water Distribution System</a:t>
            </a:r>
          </a:p>
          <a:p>
            <a:pPr eaLnBrk="1" hangingPunct="1">
              <a:spcBef>
                <a:spcPct val="45000"/>
              </a:spcBef>
            </a:pPr>
            <a:r>
              <a:rPr lang="en-US" sz="1400" smtClean="0"/>
              <a:t>Sanitary System consisting of Sewage pumps and Sump Pumps for Office Buildings, Hotels, Retail, Industrial Buildings and Industrial Plants</a:t>
            </a:r>
          </a:p>
          <a:p>
            <a:pPr eaLnBrk="1" hangingPunct="1">
              <a:spcBef>
                <a:spcPct val="45000"/>
              </a:spcBef>
            </a:pPr>
            <a:r>
              <a:rPr lang="en-US" sz="1400" smtClean="0"/>
              <a:t>Design and Installation of Rain Water Harvesting and Collection System</a:t>
            </a:r>
          </a:p>
          <a:p>
            <a:pPr eaLnBrk="1" hangingPunct="1">
              <a:spcBef>
                <a:spcPct val="45000"/>
              </a:spcBef>
            </a:pPr>
            <a:r>
              <a:rPr lang="en-US" sz="1400" smtClean="0"/>
              <a:t>Design and Installation of Sewage Treatment Plant and Waste Management Systems</a:t>
            </a:r>
          </a:p>
          <a:p>
            <a:pPr eaLnBrk="1" hangingPunct="1">
              <a:spcBef>
                <a:spcPct val="45000"/>
              </a:spcBef>
            </a:pPr>
            <a:r>
              <a:rPr lang="en-US" sz="1400" smtClean="0"/>
              <a:t>Design and Installation of Gas Systems for Central Source or Bottled Gas Systems</a:t>
            </a:r>
          </a:p>
        </p:txBody>
      </p:sp>
      <p:pic>
        <p:nvPicPr>
          <p:cNvPr id="9220" name="Picture 5" descr="pic 5"/>
          <p:cNvPicPr>
            <a:picLocks noChangeAspect="1" noChangeArrowheads="1"/>
          </p:cNvPicPr>
          <p:nvPr/>
        </p:nvPicPr>
        <p:blipFill>
          <a:blip r:embed="rId3"/>
          <a:srcRect/>
          <a:stretch>
            <a:fillRect/>
          </a:stretch>
        </p:blipFill>
        <p:spPr bwMode="auto">
          <a:xfrm>
            <a:off x="0" y="1943100"/>
            <a:ext cx="2620963" cy="4914900"/>
          </a:xfrm>
          <a:prstGeom prst="rect">
            <a:avLst/>
          </a:prstGeom>
          <a:noFill/>
          <a:ln w="9525">
            <a:noFill/>
            <a:miter lim="800000"/>
            <a:headEnd/>
            <a:tailEnd/>
          </a:ln>
        </p:spPr>
      </p:pic>
      <p:sp>
        <p:nvSpPr>
          <p:cNvPr id="9221" name="Rectangle 7"/>
          <p:cNvSpPr>
            <a:spLocks noChangeArrowheads="1"/>
          </p:cNvSpPr>
          <p:nvPr/>
        </p:nvSpPr>
        <p:spPr bwMode="auto">
          <a:xfrm>
            <a:off x="2590800" y="228600"/>
            <a:ext cx="6477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sp>
        <p:nvSpPr>
          <p:cNvPr id="9222" name="AutoShape 8"/>
          <p:cNvSpPr>
            <a:spLocks noChangeArrowheads="1"/>
          </p:cNvSpPr>
          <p:nvPr/>
        </p:nvSpPr>
        <p:spPr bwMode="auto">
          <a:xfrm>
            <a:off x="2590800" y="334963"/>
            <a:ext cx="457200" cy="304800"/>
          </a:xfrm>
          <a:prstGeom prst="rightArrow">
            <a:avLst>
              <a:gd name="adj1" fmla="val 50000"/>
              <a:gd name="adj2" fmla="val 37500"/>
            </a:avLst>
          </a:prstGeom>
          <a:solidFill>
            <a:schemeClr val="hlink"/>
          </a:solidFill>
          <a:ln w="9525">
            <a:noFill/>
            <a:miter lim="800000"/>
            <a:headEnd/>
            <a:tailEnd/>
          </a:ln>
        </p:spPr>
        <p:txBody>
          <a:bodyPr wrap="none" anchor="ctr"/>
          <a:lstStyle/>
          <a:p>
            <a:endParaRPr lang="en-US"/>
          </a:p>
        </p:txBody>
      </p:sp>
      <p:pic>
        <p:nvPicPr>
          <p:cNvPr id="9223" name="Picture 9" descr="template 1"/>
          <p:cNvPicPr>
            <a:picLocks noChangeAspect="1" noChangeArrowheads="1"/>
          </p:cNvPicPr>
          <p:nvPr/>
        </p:nvPicPr>
        <p:blipFill>
          <a:blip r:embed="rId4"/>
          <a:srcRect/>
          <a:stretch>
            <a:fillRect/>
          </a:stretch>
        </p:blipFill>
        <p:spPr bwMode="auto">
          <a:xfrm>
            <a:off x="0" y="0"/>
            <a:ext cx="2628900" cy="6865938"/>
          </a:xfrm>
          <a:prstGeom prst="rect">
            <a:avLst/>
          </a:prstGeom>
          <a:noFill/>
          <a:ln w="9525">
            <a:noFill/>
            <a:miter lim="800000"/>
            <a:headEnd/>
            <a:tailEnd/>
          </a:ln>
        </p:spPr>
      </p:pic>
      <p:sp>
        <p:nvSpPr>
          <p:cNvPr id="9224" name="Rectangle 10"/>
          <p:cNvSpPr>
            <a:spLocks noChangeArrowheads="1"/>
          </p:cNvSpPr>
          <p:nvPr/>
        </p:nvSpPr>
        <p:spPr bwMode="auto">
          <a:xfrm>
            <a:off x="3200400" y="304800"/>
            <a:ext cx="5486400" cy="411163"/>
          </a:xfrm>
          <a:prstGeom prst="rect">
            <a:avLst/>
          </a:prstGeom>
          <a:noFill/>
          <a:ln w="9525">
            <a:noFill/>
            <a:miter lim="800000"/>
            <a:headEnd/>
            <a:tailEnd/>
          </a:ln>
        </p:spPr>
        <p:txBody>
          <a:bodyPr anchor="ctr"/>
          <a:lstStyle/>
          <a:p>
            <a:r>
              <a:rPr lang="en-US" sz="2000" b="1">
                <a:solidFill>
                  <a:schemeClr val="accent2"/>
                </a:solidFill>
              </a:rPr>
              <a:t>VTE SERVICES</a:t>
            </a:r>
          </a:p>
        </p:txBody>
      </p:sp>
      <p:pic>
        <p:nvPicPr>
          <p:cNvPr id="9225" name="Picture 12" descr="PIC 1"/>
          <p:cNvPicPr>
            <a:picLocks noChangeAspect="1" noChangeArrowheads="1"/>
          </p:cNvPicPr>
          <p:nvPr/>
        </p:nvPicPr>
        <p:blipFill>
          <a:blip r:embed="rId5"/>
          <a:srcRect/>
          <a:stretch>
            <a:fillRect/>
          </a:stretch>
        </p:blipFill>
        <p:spPr bwMode="auto">
          <a:xfrm>
            <a:off x="0" y="1943100"/>
            <a:ext cx="2620963" cy="4914900"/>
          </a:xfrm>
          <a:prstGeom prst="rect">
            <a:avLst/>
          </a:prstGeom>
          <a:noFill/>
          <a:ln w="9525">
            <a:noFill/>
            <a:miter lim="800000"/>
            <a:headEnd/>
            <a:tailEnd/>
          </a:ln>
        </p:spPr>
      </p:pic>
      <p:pic>
        <p:nvPicPr>
          <p:cNvPr id="9226" name="Picture 13" descr="PIC 2"/>
          <p:cNvPicPr>
            <a:picLocks noChangeAspect="1" noChangeArrowheads="1"/>
          </p:cNvPicPr>
          <p:nvPr/>
        </p:nvPicPr>
        <p:blipFill>
          <a:blip r:embed="rId6"/>
          <a:srcRect/>
          <a:stretch>
            <a:fillRect/>
          </a:stretch>
        </p:blipFill>
        <p:spPr bwMode="auto">
          <a:xfrm>
            <a:off x="0" y="1943100"/>
            <a:ext cx="2620963" cy="49149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6" descr="BOTTOM"/>
          <p:cNvPicPr>
            <a:picLocks noChangeAspect="1" noChangeArrowheads="1"/>
          </p:cNvPicPr>
          <p:nvPr/>
        </p:nvPicPr>
        <p:blipFill>
          <a:blip r:embed="rId2"/>
          <a:srcRect/>
          <a:stretch>
            <a:fillRect/>
          </a:stretch>
        </p:blipFill>
        <p:spPr bwMode="auto">
          <a:xfrm>
            <a:off x="2590800" y="3740150"/>
            <a:ext cx="6553200" cy="3117850"/>
          </a:xfrm>
          <a:prstGeom prst="rect">
            <a:avLst/>
          </a:prstGeom>
          <a:noFill/>
          <a:ln w="9525">
            <a:noFill/>
            <a:miter lim="800000"/>
            <a:headEnd/>
            <a:tailEnd/>
          </a:ln>
        </p:spPr>
      </p:pic>
      <p:sp>
        <p:nvSpPr>
          <p:cNvPr id="10243" name="Rectangle 3"/>
          <p:cNvSpPr>
            <a:spLocks noGrp="1" noChangeArrowheads="1"/>
          </p:cNvSpPr>
          <p:nvPr>
            <p:ph type="body" idx="1"/>
          </p:nvPr>
        </p:nvSpPr>
        <p:spPr>
          <a:xfrm>
            <a:off x="2895600" y="838200"/>
            <a:ext cx="6096000" cy="5791200"/>
          </a:xfrm>
        </p:spPr>
        <p:txBody>
          <a:bodyPr/>
          <a:lstStyle/>
          <a:p>
            <a:pPr eaLnBrk="1" hangingPunct="1">
              <a:spcBef>
                <a:spcPct val="45000"/>
              </a:spcBef>
              <a:buFontTx/>
              <a:buNone/>
            </a:pPr>
            <a:r>
              <a:rPr lang="en-US" sz="1400" b="1" smtClean="0">
                <a:solidFill>
                  <a:schemeClr val="accent2"/>
                </a:solidFill>
              </a:rPr>
              <a:t>Co-ordination Building Services</a:t>
            </a:r>
          </a:p>
          <a:p>
            <a:pPr eaLnBrk="1" hangingPunct="1">
              <a:spcBef>
                <a:spcPct val="45000"/>
              </a:spcBef>
            </a:pPr>
            <a:r>
              <a:rPr lang="en-US" sz="1400" smtClean="0"/>
              <a:t>Design and Build of Mechanical and Electrical Systems</a:t>
            </a:r>
          </a:p>
          <a:p>
            <a:pPr eaLnBrk="1" hangingPunct="1">
              <a:spcBef>
                <a:spcPct val="45000"/>
              </a:spcBef>
            </a:pPr>
            <a:r>
              <a:rPr lang="en-US" sz="1400" smtClean="0"/>
              <a:t>Installation of complete MEP services for Office Buildings, Hotels, Retail, Industrial Buildings and Industrial Plants</a:t>
            </a:r>
          </a:p>
          <a:p>
            <a:pPr eaLnBrk="1" hangingPunct="1">
              <a:spcBef>
                <a:spcPct val="45000"/>
              </a:spcBef>
            </a:pPr>
            <a:r>
              <a:rPr lang="en-US" sz="1400" smtClean="0"/>
              <a:t>Providing Integrated Co-ordination of MEP Services, enhancing onsite installation and savings on eventual energy usage by ensuring co-ordinated, optimum electrical provisions</a:t>
            </a:r>
          </a:p>
          <a:p>
            <a:pPr eaLnBrk="1" hangingPunct="1">
              <a:spcBef>
                <a:spcPct val="45000"/>
              </a:spcBef>
            </a:pPr>
            <a:r>
              <a:rPr lang="en-US" sz="1400" smtClean="0"/>
              <a:t>Providing Single-Point Management and Co-ordination of the total MEP Service </a:t>
            </a:r>
          </a:p>
          <a:p>
            <a:pPr eaLnBrk="1" hangingPunct="1">
              <a:spcBef>
                <a:spcPct val="45000"/>
              </a:spcBef>
              <a:buFontTx/>
              <a:buNone/>
            </a:pPr>
            <a:r>
              <a:rPr lang="en-US" sz="1400" b="1" smtClean="0">
                <a:solidFill>
                  <a:schemeClr val="accent2"/>
                </a:solidFill>
              </a:rPr>
              <a:t>MEP Special Equipments Trading</a:t>
            </a:r>
            <a:r>
              <a:rPr lang="en-US" sz="1400" b="1" smtClean="0"/>
              <a:t> </a:t>
            </a:r>
          </a:p>
          <a:p>
            <a:pPr eaLnBrk="1" hangingPunct="1">
              <a:spcBef>
                <a:spcPct val="45000"/>
              </a:spcBef>
            </a:pPr>
            <a:r>
              <a:rPr lang="en-US" sz="1400" smtClean="0"/>
              <a:t>Special Lighting Effect System for both building Facades and Interiors inclusive of Control System Design, Engineering, Construction and T&amp;C</a:t>
            </a:r>
          </a:p>
          <a:p>
            <a:pPr eaLnBrk="1" hangingPunct="1">
              <a:spcBef>
                <a:spcPct val="45000"/>
              </a:spcBef>
            </a:pPr>
            <a:r>
              <a:rPr lang="en-US" sz="1400" smtClean="0"/>
              <a:t>Intelligent Energy Efficiency with Lighting Control System inclusive of Design, Engineering, Construction and T&amp;C</a:t>
            </a:r>
          </a:p>
          <a:p>
            <a:pPr eaLnBrk="1" hangingPunct="1">
              <a:spcBef>
                <a:spcPct val="45000"/>
              </a:spcBef>
            </a:pPr>
            <a:r>
              <a:rPr lang="en-US" sz="1400" smtClean="0"/>
              <a:t>GRP Sectional Tank, Implementation and T&amp;C</a:t>
            </a:r>
          </a:p>
          <a:p>
            <a:pPr eaLnBrk="1" hangingPunct="1">
              <a:spcBef>
                <a:spcPct val="45000"/>
              </a:spcBef>
              <a:buFontTx/>
              <a:buNone/>
            </a:pPr>
            <a:r>
              <a:rPr lang="en-US" sz="1400" b="1" smtClean="0">
                <a:solidFill>
                  <a:schemeClr val="accent2"/>
                </a:solidFill>
              </a:rPr>
              <a:t>Maintenance</a:t>
            </a:r>
          </a:p>
          <a:p>
            <a:pPr eaLnBrk="1" hangingPunct="1">
              <a:spcBef>
                <a:spcPct val="45000"/>
              </a:spcBef>
            </a:pPr>
            <a:r>
              <a:rPr lang="en-US" sz="1400" smtClean="0"/>
              <a:t>Non-Comprehensive Maintenance of Mechanical and Electrical System</a:t>
            </a:r>
          </a:p>
          <a:p>
            <a:pPr eaLnBrk="1" hangingPunct="1">
              <a:spcBef>
                <a:spcPct val="45000"/>
              </a:spcBef>
            </a:pPr>
            <a:r>
              <a:rPr lang="en-US" sz="1400" smtClean="0"/>
              <a:t>Comprehensive Maintenance of Mechanical and Electrical System</a:t>
            </a:r>
          </a:p>
        </p:txBody>
      </p:sp>
      <p:pic>
        <p:nvPicPr>
          <p:cNvPr id="10244" name="Picture 5" descr="pic 4"/>
          <p:cNvPicPr>
            <a:picLocks noChangeAspect="1" noChangeArrowheads="1"/>
          </p:cNvPicPr>
          <p:nvPr/>
        </p:nvPicPr>
        <p:blipFill>
          <a:blip r:embed="rId3"/>
          <a:srcRect/>
          <a:stretch>
            <a:fillRect/>
          </a:stretch>
        </p:blipFill>
        <p:spPr bwMode="auto">
          <a:xfrm>
            <a:off x="0" y="1943100"/>
            <a:ext cx="2620963" cy="4914900"/>
          </a:xfrm>
          <a:prstGeom prst="rect">
            <a:avLst/>
          </a:prstGeom>
          <a:noFill/>
          <a:ln w="9525">
            <a:noFill/>
            <a:miter lim="800000"/>
            <a:headEnd/>
            <a:tailEnd/>
          </a:ln>
        </p:spPr>
      </p:pic>
      <p:sp>
        <p:nvSpPr>
          <p:cNvPr id="10245" name="Rectangle 12"/>
          <p:cNvSpPr>
            <a:spLocks noChangeArrowheads="1"/>
          </p:cNvSpPr>
          <p:nvPr/>
        </p:nvSpPr>
        <p:spPr bwMode="auto">
          <a:xfrm>
            <a:off x="2590800" y="228600"/>
            <a:ext cx="6477000" cy="533400"/>
          </a:xfrm>
          <a:prstGeom prst="rect">
            <a:avLst/>
          </a:prstGeom>
          <a:gradFill rotWithShape="1">
            <a:gsLst>
              <a:gs pos="0">
                <a:srgbClr val="FFCC00"/>
              </a:gs>
              <a:gs pos="100000">
                <a:schemeClr val="bg1"/>
              </a:gs>
            </a:gsLst>
            <a:lin ang="0" scaled="1"/>
          </a:gradFill>
          <a:ln w="9525">
            <a:noFill/>
            <a:miter lim="800000"/>
            <a:headEnd/>
            <a:tailEnd/>
          </a:ln>
        </p:spPr>
        <p:txBody>
          <a:bodyPr wrap="none" anchor="ctr"/>
          <a:lstStyle/>
          <a:p>
            <a:pPr algn="ctr"/>
            <a:endParaRPr lang="en-US"/>
          </a:p>
        </p:txBody>
      </p:sp>
      <p:sp>
        <p:nvSpPr>
          <p:cNvPr id="10246" name="AutoShape 13"/>
          <p:cNvSpPr>
            <a:spLocks noChangeArrowheads="1"/>
          </p:cNvSpPr>
          <p:nvPr/>
        </p:nvSpPr>
        <p:spPr bwMode="auto">
          <a:xfrm>
            <a:off x="2590800" y="334963"/>
            <a:ext cx="457200" cy="304800"/>
          </a:xfrm>
          <a:prstGeom prst="rightArrow">
            <a:avLst>
              <a:gd name="adj1" fmla="val 50000"/>
              <a:gd name="adj2" fmla="val 37500"/>
            </a:avLst>
          </a:prstGeom>
          <a:solidFill>
            <a:schemeClr val="hlink"/>
          </a:solidFill>
          <a:ln w="9525">
            <a:noFill/>
            <a:miter lim="800000"/>
            <a:headEnd/>
            <a:tailEnd/>
          </a:ln>
        </p:spPr>
        <p:txBody>
          <a:bodyPr wrap="none" anchor="ctr"/>
          <a:lstStyle/>
          <a:p>
            <a:endParaRPr lang="en-US"/>
          </a:p>
        </p:txBody>
      </p:sp>
      <p:pic>
        <p:nvPicPr>
          <p:cNvPr id="10247" name="Picture 14" descr="template 1"/>
          <p:cNvPicPr>
            <a:picLocks noChangeAspect="1" noChangeArrowheads="1"/>
          </p:cNvPicPr>
          <p:nvPr/>
        </p:nvPicPr>
        <p:blipFill>
          <a:blip r:embed="rId4"/>
          <a:srcRect/>
          <a:stretch>
            <a:fillRect/>
          </a:stretch>
        </p:blipFill>
        <p:spPr bwMode="auto">
          <a:xfrm>
            <a:off x="0" y="0"/>
            <a:ext cx="2628900" cy="6865938"/>
          </a:xfrm>
          <a:prstGeom prst="rect">
            <a:avLst/>
          </a:prstGeom>
          <a:noFill/>
          <a:ln w="9525">
            <a:noFill/>
            <a:miter lim="800000"/>
            <a:headEnd/>
            <a:tailEnd/>
          </a:ln>
        </p:spPr>
      </p:pic>
      <p:sp>
        <p:nvSpPr>
          <p:cNvPr id="10248" name="Rectangle 15"/>
          <p:cNvSpPr>
            <a:spLocks noChangeArrowheads="1"/>
          </p:cNvSpPr>
          <p:nvPr/>
        </p:nvSpPr>
        <p:spPr bwMode="auto">
          <a:xfrm>
            <a:off x="3200400" y="304800"/>
            <a:ext cx="5486400" cy="411163"/>
          </a:xfrm>
          <a:prstGeom prst="rect">
            <a:avLst/>
          </a:prstGeom>
          <a:noFill/>
          <a:ln w="9525">
            <a:noFill/>
            <a:miter lim="800000"/>
            <a:headEnd/>
            <a:tailEnd/>
          </a:ln>
        </p:spPr>
        <p:txBody>
          <a:bodyPr anchor="ctr"/>
          <a:lstStyle/>
          <a:p>
            <a:r>
              <a:rPr lang="en-US" sz="2000" b="1">
                <a:solidFill>
                  <a:schemeClr val="accent2"/>
                </a:solidFill>
              </a:rPr>
              <a:t>VTE SERVICES</a:t>
            </a:r>
          </a:p>
        </p:txBody>
      </p:sp>
      <p:pic>
        <p:nvPicPr>
          <p:cNvPr id="10249" name="Picture 18" descr="PIC 3"/>
          <p:cNvPicPr>
            <a:picLocks noChangeAspect="1" noChangeArrowheads="1"/>
          </p:cNvPicPr>
          <p:nvPr/>
        </p:nvPicPr>
        <p:blipFill>
          <a:blip r:embed="rId5"/>
          <a:srcRect/>
          <a:stretch>
            <a:fillRect/>
          </a:stretch>
        </p:blipFill>
        <p:spPr bwMode="auto">
          <a:xfrm>
            <a:off x="0" y="1935163"/>
            <a:ext cx="2628900" cy="4922837"/>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2130</TotalTime>
  <Words>3474</Words>
  <Application>Microsoft Office PowerPoint</Application>
  <PresentationFormat>On-screen Show (4:3)</PresentationFormat>
  <Paragraphs>675</Paragraphs>
  <Slides>48</Slides>
  <Notes>0</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Default Design</vt:lpstr>
      <vt:lpstr>Slide 1</vt:lpstr>
      <vt:lpstr>Slide 2</vt:lpstr>
      <vt:lpstr>INTRODUCTION</vt:lpstr>
      <vt:lpstr>GENERAL OUTLINE OF COMPANY</vt:lpstr>
      <vt:lpstr>Slide 5</vt:lpstr>
      <vt:lpstr>VTE SERVICES</vt:lpstr>
      <vt:lpstr>VTE SERVICES</vt:lpstr>
      <vt:lpstr>Slide 8</vt:lpstr>
      <vt:lpstr>Slide 9</vt:lpstr>
      <vt:lpstr> ORGANIZATION CHART</vt:lpstr>
      <vt:lpstr>COMPLETED PROJECT</vt:lpstr>
      <vt:lpstr>COMPLETED PROJECT</vt:lpstr>
      <vt:lpstr>COMPLETED PROJECT</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Tuan Trung</dc:creator>
  <cp:lastModifiedBy>Admin</cp:lastModifiedBy>
  <cp:revision>141</cp:revision>
  <dcterms:created xsi:type="dcterms:W3CDTF">2011-07-29T09:56:50Z</dcterms:created>
  <dcterms:modified xsi:type="dcterms:W3CDTF">2011-09-30T12:16:31Z</dcterms:modified>
</cp:coreProperties>
</file>